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85" r:id="rId3"/>
    <p:sldId id="280" r:id="rId4"/>
    <p:sldId id="257" r:id="rId5"/>
    <p:sldId id="287" r:id="rId6"/>
    <p:sldId id="290" r:id="rId7"/>
    <p:sldId id="292" r:id="rId8"/>
    <p:sldId id="281" r:id="rId9"/>
    <p:sldId id="288" r:id="rId10"/>
    <p:sldId id="262" r:id="rId11"/>
    <p:sldId id="282" r:id="rId12"/>
    <p:sldId id="289" r:id="rId13"/>
    <p:sldId id="267" r:id="rId14"/>
    <p:sldId id="286" r:id="rId15"/>
    <p:sldId id="283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el" initials="A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629A"/>
    <a:srgbClr val="07C6CE"/>
    <a:srgbClr val="06AAB2"/>
    <a:srgbClr val="5FA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47" autoAdjust="0"/>
    <p:restoredTop sz="85897" autoAdjust="0"/>
  </p:normalViewPr>
  <p:slideViewPr>
    <p:cSldViewPr snapToGrid="0">
      <p:cViewPr varScale="1">
        <p:scale>
          <a:sx n="100" d="100"/>
          <a:sy n="100" d="100"/>
        </p:scale>
        <p:origin x="55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逼格PPT</c:v>
                </c:pt>
              </c:strCache>
            </c:strRef>
          </c:tx>
          <c:spPr>
            <a:solidFill>
              <a:srgbClr val="DF629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07C6CE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6"/>
        <c:overlap val="2"/>
        <c:axId val="278277640"/>
        <c:axId val="278278424"/>
      </c:barChart>
      <c:catAx>
        <c:axId val="278277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pPr>
            <a:endParaRPr lang="zh-CN"/>
          </a:p>
        </c:txPr>
        <c:crossAx val="278278424"/>
        <c:crosses val="autoZero"/>
        <c:auto val="1"/>
        <c:lblAlgn val="ctr"/>
        <c:lblOffset val="100"/>
        <c:noMultiLvlLbl val="0"/>
      </c:catAx>
      <c:valAx>
        <c:axId val="278278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8277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rgbClr val="07C6CE"/>
          </a:solidFill>
          <a:latin typeface="华文细黑" panose="02010600040101010101" pitchFamily="2" charset="-122"/>
          <a:ea typeface="华文细黑" panose="02010600040101010101" pitchFamily="2" charset="-122"/>
        </a:defRPr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1741716" y="0"/>
          <a:ext cx="3286897" cy="5764647"/>
        </a:xfrm>
        <a:prstGeom xmlns:a="http://schemas.openxmlformats.org/drawingml/2006/main" prst="rect">
          <a:avLst/>
        </a:prstGeom>
        <a:ln xmlns:a="http://schemas.openxmlformats.org/drawingml/2006/main">
          <a:solidFill>
            <a:schemeClr val="bg1"/>
          </a:solidFill>
        </a:ln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242109-F215-4D29-9441-9C9B88FF5A56}" type="datetimeFigureOut">
              <a:rPr lang="zh-CN" altLang="en-US" smtClean="0"/>
              <a:t>2017/2/21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2EA9A-F10C-4FF6-883A-C7CF2B4711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45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大家</a:t>
            </a:r>
            <a:r>
              <a:rPr kumimoji="1" lang="zh-CN" altLang="en-US" dirty="0" smtClean="0"/>
              <a:t>好今</a:t>
            </a:r>
            <a:r>
              <a:rPr kumimoji="1" lang="zh-CN" altLang="en-US" dirty="0" smtClean="0"/>
              <a:t>天我带来的项目是 小知 </a:t>
            </a:r>
            <a:r>
              <a:rPr kumimoji="1" lang="en-US" altLang="zh-CN" dirty="0" smtClean="0"/>
              <a:t>Smart APP</a:t>
            </a:r>
          </a:p>
          <a:p>
            <a:r>
              <a:rPr kumimoji="1" lang="en-US" altLang="zh-CN" dirty="0" smtClean="0"/>
              <a:t>----- 会议笔记(16/10/16 11:08) -----</a:t>
            </a:r>
          </a:p>
          <a:p>
            <a:r>
              <a:rPr kumimoji="1" lang="en-US" altLang="zh-CN" dirty="0" smtClean="0"/>
              <a:t>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2EA9A-F10C-4FF6-883A-C7CF2B47114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03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C4DDB-F316-4707-863E-64F2BB39E6F0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096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2EA9A-F10C-4FF6-883A-C7CF2B47114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913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长尾市场的崛起，使“今日头条”的个性化推荐模式，颠覆了传统新闻网站被动收录模式。</a:t>
            </a:r>
          </a:p>
          <a:p>
            <a:r>
              <a:rPr kumimoji="1" lang="zh-CN" altLang="en-US" dirty="0" smtClean="0"/>
              <a:t>----- 会议笔记(16/10/16 11:08) -----</a:t>
            </a:r>
          </a:p>
          <a:p>
            <a:r>
              <a:rPr kumimoji="1" lang="zh-CN" altLang="en-US" dirty="0" smtClean="0"/>
              <a:t>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2EA9A-F10C-4FF6-883A-C7CF2B47114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291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小知，在本地生活服务方面，通过机器学习，个性化推荐同样改变了获取服务的习惯。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2EA9A-F10C-4FF6-883A-C7CF2B47114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459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还有半个小时电影就要开场了，打开大众点评，</a:t>
            </a:r>
            <a:r>
              <a:rPr kumimoji="1" lang="en-US" altLang="zh-CN" dirty="0" smtClean="0"/>
              <a:t>7w</a:t>
            </a:r>
            <a:r>
              <a:rPr kumimoji="1" lang="zh-CN" altLang="en-US" dirty="0" smtClean="0"/>
              <a:t>多选择，但我需要的只是一餐饭半小时能吃完。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*堵在路上了，打开手机一查才知道突发交通事故道路拥堵，谁能提前告诉我</a:t>
            </a:r>
          </a:p>
          <a:p>
            <a:r>
              <a:rPr kumimoji="1" lang="zh-CN" altLang="en-US" dirty="0" smtClean="0"/>
              <a:t>*精彩球赛，看了朋友圈才知道错过了，怎么才能不漏掉。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2EA9A-F10C-4FF6-883A-C7CF2B47114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780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小知，智能你的生活。突发路况，提前主动提醒。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2EA9A-F10C-4FF6-883A-C7CF2B47114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66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传统本地生活信息平台，大众点评，美团等团购网站，一方面发展迅速，但自身模式却存在固有缺陷。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2EA9A-F10C-4FF6-883A-C7CF2B47114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392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移动情景感知，和模式识别让我们随时随地了解用户，相对统一定价，使我们具有了针对不同价格敏感用户进行差异定价的能力。（</a:t>
            </a:r>
            <a:r>
              <a:rPr kumimoji="1" lang="en-US" altLang="zh-CN" dirty="0" smtClean="0"/>
              <a:t>90</a:t>
            </a:r>
            <a:r>
              <a:rPr kumimoji="1" lang="zh-CN" altLang="en-US" dirty="0" smtClean="0"/>
              <a:t>元抵</a:t>
            </a:r>
            <a:r>
              <a:rPr kumimoji="1" lang="en-US" altLang="zh-CN" dirty="0" smtClean="0"/>
              <a:t>100</a:t>
            </a:r>
            <a:r>
              <a:rPr kumimoji="1" lang="zh-CN" altLang="en-US" dirty="0" smtClean="0"/>
              <a:t>的大众点评，我们就可以做到</a:t>
            </a:r>
            <a:r>
              <a:rPr kumimoji="1" lang="en-US" altLang="zh-CN" dirty="0" smtClean="0"/>
              <a:t>50</a:t>
            </a:r>
            <a:r>
              <a:rPr kumimoji="1" lang="zh-CN" altLang="en-US" dirty="0" smtClean="0"/>
              <a:t>抵</a:t>
            </a:r>
            <a:r>
              <a:rPr kumimoji="1" lang="en-US" altLang="zh-CN" dirty="0" smtClean="0"/>
              <a:t>100.</a:t>
            </a:r>
            <a:r>
              <a:rPr kumimoji="1" lang="zh-CN" altLang="en-US" dirty="0" smtClean="0"/>
              <a:t>）对于价格敏感用户个性化推荐更低折扣，对于价格不敏感用户，提供高价值差异化服务。在商家利润和用户体验达到平衡。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2EA9A-F10C-4FF6-883A-C7CF2B47114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183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提供端到端解决方案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2EA9A-F10C-4FF6-883A-C7CF2B47114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764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545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110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978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4107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12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178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347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8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749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517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088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420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489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2788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6981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761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43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17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40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929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804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339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586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43AFC-4889-4518-9620-A71D42035D26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42F38-B6EB-460E-BC7B-470686DE6C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662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70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w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3.xml"/><Relationship Id="rId6" Type="http://schemas.openxmlformats.org/officeDocument/2006/relationships/oleObject" Target="../embeddings/oleObject1.bin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86243"/>
            <a:ext cx="14687551" cy="1101566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29032" y="1847238"/>
            <a:ext cx="5975645" cy="4007951"/>
          </a:xfrm>
          <a:custGeom>
            <a:avLst/>
            <a:gdLst>
              <a:gd name="connsiteX0" fmla="*/ 0 w 6077243"/>
              <a:gd name="connsiteY0" fmla="*/ 0 h 3137095"/>
              <a:gd name="connsiteX1" fmla="*/ 6077243 w 6077243"/>
              <a:gd name="connsiteY1" fmla="*/ 0 h 3137095"/>
              <a:gd name="connsiteX2" fmla="*/ 6077243 w 6077243"/>
              <a:gd name="connsiteY2" fmla="*/ 3137095 h 3137095"/>
              <a:gd name="connsiteX3" fmla="*/ 0 w 6077243"/>
              <a:gd name="connsiteY3" fmla="*/ 3137095 h 3137095"/>
              <a:gd name="connsiteX4" fmla="*/ 0 w 6077243"/>
              <a:gd name="connsiteY4" fmla="*/ 0 h 3137095"/>
              <a:gd name="connsiteX0" fmla="*/ 14515 w 6091758"/>
              <a:gd name="connsiteY0" fmla="*/ 0 h 3470923"/>
              <a:gd name="connsiteX1" fmla="*/ 6091758 w 6091758"/>
              <a:gd name="connsiteY1" fmla="*/ 0 h 3470923"/>
              <a:gd name="connsiteX2" fmla="*/ 6091758 w 6091758"/>
              <a:gd name="connsiteY2" fmla="*/ 3137095 h 3470923"/>
              <a:gd name="connsiteX3" fmla="*/ 0 w 6091758"/>
              <a:gd name="connsiteY3" fmla="*/ 3470923 h 3470923"/>
              <a:gd name="connsiteX4" fmla="*/ 14515 w 6091758"/>
              <a:gd name="connsiteY4" fmla="*/ 0 h 3470923"/>
              <a:gd name="connsiteX0" fmla="*/ 14515 w 6091758"/>
              <a:gd name="connsiteY0" fmla="*/ 0 h 3935380"/>
              <a:gd name="connsiteX1" fmla="*/ 6091758 w 6091758"/>
              <a:gd name="connsiteY1" fmla="*/ 464457 h 3935380"/>
              <a:gd name="connsiteX2" fmla="*/ 6091758 w 6091758"/>
              <a:gd name="connsiteY2" fmla="*/ 3601552 h 3935380"/>
              <a:gd name="connsiteX3" fmla="*/ 0 w 6091758"/>
              <a:gd name="connsiteY3" fmla="*/ 3935380 h 3935380"/>
              <a:gd name="connsiteX4" fmla="*/ 14515 w 6091758"/>
              <a:gd name="connsiteY4" fmla="*/ 0 h 3935380"/>
              <a:gd name="connsiteX0" fmla="*/ 14515 w 6091758"/>
              <a:gd name="connsiteY0" fmla="*/ 0 h 3935380"/>
              <a:gd name="connsiteX1" fmla="*/ 6091758 w 6091758"/>
              <a:gd name="connsiteY1" fmla="*/ 464457 h 3935380"/>
              <a:gd name="connsiteX2" fmla="*/ 5961129 w 6091758"/>
              <a:gd name="connsiteY2" fmla="*/ 3601552 h 3935380"/>
              <a:gd name="connsiteX3" fmla="*/ 0 w 6091758"/>
              <a:gd name="connsiteY3" fmla="*/ 3935380 h 3935380"/>
              <a:gd name="connsiteX4" fmla="*/ 14515 w 6091758"/>
              <a:gd name="connsiteY4" fmla="*/ 0 h 3935380"/>
              <a:gd name="connsiteX0" fmla="*/ 14515 w 5961130"/>
              <a:gd name="connsiteY0" fmla="*/ 0 h 3935380"/>
              <a:gd name="connsiteX1" fmla="*/ 5961130 w 5961130"/>
              <a:gd name="connsiteY1" fmla="*/ 464457 h 3935380"/>
              <a:gd name="connsiteX2" fmla="*/ 5961129 w 5961130"/>
              <a:gd name="connsiteY2" fmla="*/ 3601552 h 3935380"/>
              <a:gd name="connsiteX3" fmla="*/ 0 w 5961130"/>
              <a:gd name="connsiteY3" fmla="*/ 3935380 h 3935380"/>
              <a:gd name="connsiteX4" fmla="*/ 14515 w 5961130"/>
              <a:gd name="connsiteY4" fmla="*/ 0 h 3935380"/>
              <a:gd name="connsiteX0" fmla="*/ 14515 w 5961130"/>
              <a:gd name="connsiteY0" fmla="*/ 0 h 3804751"/>
              <a:gd name="connsiteX1" fmla="*/ 5961130 w 5961130"/>
              <a:gd name="connsiteY1" fmla="*/ 333828 h 3804751"/>
              <a:gd name="connsiteX2" fmla="*/ 5961129 w 5961130"/>
              <a:gd name="connsiteY2" fmla="*/ 3470923 h 3804751"/>
              <a:gd name="connsiteX3" fmla="*/ 0 w 5961130"/>
              <a:gd name="connsiteY3" fmla="*/ 3804751 h 3804751"/>
              <a:gd name="connsiteX4" fmla="*/ 14515 w 5961130"/>
              <a:gd name="connsiteY4" fmla="*/ 0 h 3804751"/>
              <a:gd name="connsiteX0" fmla="*/ 29030 w 5975645"/>
              <a:gd name="connsiteY0" fmla="*/ 0 h 4007951"/>
              <a:gd name="connsiteX1" fmla="*/ 5975645 w 5975645"/>
              <a:gd name="connsiteY1" fmla="*/ 333828 h 4007951"/>
              <a:gd name="connsiteX2" fmla="*/ 5975644 w 5975645"/>
              <a:gd name="connsiteY2" fmla="*/ 3470923 h 4007951"/>
              <a:gd name="connsiteX3" fmla="*/ 0 w 5975645"/>
              <a:gd name="connsiteY3" fmla="*/ 4007951 h 4007951"/>
              <a:gd name="connsiteX4" fmla="*/ 29030 w 5975645"/>
              <a:gd name="connsiteY4" fmla="*/ 0 h 400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5645" h="4007951">
                <a:moveTo>
                  <a:pt x="29030" y="0"/>
                </a:moveTo>
                <a:lnTo>
                  <a:pt x="5975645" y="333828"/>
                </a:lnTo>
                <a:cubicBezTo>
                  <a:pt x="5975645" y="1379526"/>
                  <a:pt x="5975644" y="2425225"/>
                  <a:pt x="5975644" y="3470923"/>
                </a:cubicBezTo>
                <a:lnTo>
                  <a:pt x="0" y="4007951"/>
                </a:lnTo>
                <a:cubicBezTo>
                  <a:pt x="4838" y="2850977"/>
                  <a:pt x="24192" y="1156974"/>
                  <a:pt x="2903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algn="ctr" rotWithShape="0">
              <a:prstClr val="black">
                <a:alpha val="7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0365" y="2509312"/>
            <a:ext cx="3018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DF629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BIGE</a:t>
            </a:r>
            <a:r>
              <a:rPr lang="en-US" altLang="zh-CN" sz="2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PowerPoint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499" y="2722114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dirty="0" smtClean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小知</a:t>
            </a:r>
            <a:endParaRPr lang="zh-CN" altLang="en-US" sz="9600" b="1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96957" y="3995635"/>
            <a:ext cx="2715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Smart</a:t>
            </a:r>
            <a:r>
              <a:rPr lang="zh-CN" altLang="en-US" sz="4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APP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8499" y="4781749"/>
            <a:ext cx="51380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logo2.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99" y="193176"/>
            <a:ext cx="32639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7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82" t="639" b="997"/>
          <a:stretch/>
        </p:blipFill>
        <p:spPr>
          <a:xfrm>
            <a:off x="1" y="0"/>
            <a:ext cx="1220775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09511" y="2265568"/>
            <a:ext cx="27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小知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Smart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APP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12689" y="2478370"/>
            <a:ext cx="56156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  <a:endParaRPr lang="zh-CN" altLang="en-US" sz="9600" b="1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50822" y="361484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成果展示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7" name="图片 6" descr="logo2.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834" y="5403989"/>
            <a:ext cx="32639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3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681" y="181628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产品架构</a:t>
            </a:r>
            <a:endParaRPr kumimoji="1" lang="zh-CN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57207" y="1536821"/>
            <a:ext cx="5761183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C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APP</a:t>
            </a:r>
            <a:r>
              <a:rPr kumimoji="1" lang="zh-CN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kumimoji="1" lang="en-US" altLang="zh-C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---</a:t>
            </a:r>
            <a:r>
              <a:rPr kumimoji="1" lang="en-US" altLang="zh-CN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	</a:t>
            </a:r>
            <a:r>
              <a: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信息收集包括</a:t>
            </a:r>
            <a:r>
              <a:rPr kumimoji="1" lang="en-US" altLang="zh-CN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GPS,</a:t>
            </a:r>
            <a:r>
              <a: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时间</a:t>
            </a:r>
            <a:r>
              <a:rPr kumimoji="1" lang="en-US" altLang="zh-CN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3D</a:t>
            </a:r>
            <a:r>
              <a: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加速度传感器，短信，通话记录，搜索记录，</a:t>
            </a:r>
            <a:r>
              <a:rPr kumimoji="1" lang="en-US" altLang="zh-CN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APP</a:t>
            </a:r>
            <a:r>
              <a: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使用等</a:t>
            </a:r>
            <a:r>
              <a:rPr kumimoji="1" lang="zh-CN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。用户</a:t>
            </a:r>
            <a:r>
              <a: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操作界面，消息推送展示，包括路况提醒，商家优惠推荐，活动推荐（协同过滤</a:t>
            </a:r>
            <a:r>
              <a:rPr kumimoji="1" lang="zh-CN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）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Web</a:t>
            </a:r>
            <a:r>
              <a:rPr kumimoji="1" lang="zh-CN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商家</a:t>
            </a:r>
            <a:r>
              <a:rPr kumimoji="1" lang="en-US" altLang="zh-C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----</a:t>
            </a:r>
            <a:r>
              <a: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	提供</a:t>
            </a:r>
            <a:r>
              <a:rPr kumimoji="1" lang="en-US" altLang="zh-CN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web</a:t>
            </a:r>
            <a:r>
              <a: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网站，供商家创建促销。 比如</a:t>
            </a:r>
            <a:r>
              <a:rPr kumimoji="1" lang="en-US" altLang="zh-CN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50-90</a:t>
            </a:r>
            <a:r>
              <a: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元购买</a:t>
            </a:r>
            <a:r>
              <a:rPr kumimoji="1" lang="en-US" altLang="zh-CN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100</a:t>
            </a:r>
            <a:r>
              <a: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元代金券。	 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Interface </a:t>
            </a:r>
            <a:r>
              <a:rPr kumimoji="1" lang="en-US" altLang="zh-C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API</a:t>
            </a:r>
            <a:r>
              <a:rPr kumimoji="1" lang="zh-CN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kumimoji="1" lang="en-US" altLang="zh-C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---</a:t>
            </a:r>
            <a:r>
              <a:rPr kumimoji="1" lang="en-US" altLang="zh-CN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	</a:t>
            </a:r>
            <a:r>
              <a: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提供</a:t>
            </a:r>
            <a:r>
              <a:rPr kumimoji="1" lang="en-US" altLang="zh-CN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APP</a:t>
            </a:r>
            <a:r>
              <a: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和</a:t>
            </a:r>
            <a:r>
              <a:rPr kumimoji="1" lang="en-US" altLang="zh-CN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Web</a:t>
            </a:r>
            <a:r>
              <a: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的</a:t>
            </a:r>
            <a:r>
              <a:rPr kumimoji="1" lang="en-US" altLang="zh-CN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restful </a:t>
            </a:r>
            <a:r>
              <a: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接口	 </a:t>
            </a:r>
          </a:p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商家活动管理模块 </a:t>
            </a:r>
            <a:r>
              <a:rPr kumimoji="1" lang="en-US" altLang="zh-C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---</a:t>
            </a:r>
            <a:r>
              <a: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	对</a:t>
            </a:r>
            <a:r>
              <a:rPr kumimoji="1" lang="en-US" altLang="zh-CN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web</a:t>
            </a:r>
            <a:r>
              <a: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商家创建的促销活动进行管理，需要针对不同的用户，动态调价，保证高效的成交率。 如价格敏感性用户，如学生 </a:t>
            </a:r>
            <a:r>
              <a:rPr kumimoji="1" lang="en-US" altLang="zh-CN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50</a:t>
            </a:r>
            <a:r>
              <a: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元抵</a:t>
            </a:r>
            <a:r>
              <a:rPr kumimoji="1" lang="en-US" altLang="zh-CN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100. </a:t>
            </a:r>
            <a:r>
              <a: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对于价格不敏感，推荐高价位的商家。	 </a:t>
            </a:r>
          </a:p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协同过滤推荐模块  </a:t>
            </a:r>
            <a:r>
              <a:rPr kumimoji="1" lang="en-US" altLang="zh-C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---</a:t>
            </a:r>
            <a:r>
              <a: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	采用</a:t>
            </a:r>
            <a:r>
              <a:rPr kumimoji="1" lang="en-US" altLang="zh-CN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Mahout</a:t>
            </a:r>
            <a:r>
              <a:rPr kumimoji="1" lang="zh-CN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架构，如发现用户</a:t>
            </a:r>
            <a:r>
              <a:rPr kumimoji="1" lang="en-US" altLang="zh-CN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</a:t>
            </a:r>
            <a:r>
              <a: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和</a:t>
            </a:r>
            <a:r>
              <a:rPr kumimoji="1" lang="en-US" altLang="zh-CN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</a:t>
            </a:r>
            <a:r>
              <a: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都经常去某足球场，都是足球爱好者，如果</a:t>
            </a:r>
            <a:r>
              <a:rPr kumimoji="1" lang="en-US" altLang="zh-CN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</a:t>
            </a:r>
            <a:r>
              <a: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购买了近期某场足球比赛门票，则也协同推荐给</a:t>
            </a:r>
            <a:r>
              <a:rPr kumimoji="1" lang="en-US" altLang="zh-CN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	 </a:t>
            </a:r>
          </a:p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事件推送模块</a:t>
            </a:r>
            <a:r>
              <a:rPr kumimoji="1" lang="en-US" altLang="zh-C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---</a:t>
            </a:r>
            <a:r>
              <a: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	调用该模块可想</a:t>
            </a:r>
            <a:r>
              <a:rPr kumimoji="1" lang="en-US" altLang="zh-CN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APP</a:t>
            </a:r>
            <a:r>
              <a: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发送消息推送，如路况拥堵提醒，突发事件提醒	 </a:t>
            </a:r>
          </a:p>
          <a:p>
            <a:pPr marL="285750" indent="-285750">
              <a:buFont typeface="Arial"/>
              <a:buChar char="•"/>
            </a:pPr>
            <a:r>
              <a: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对外接</a:t>
            </a:r>
            <a:r>
              <a:rPr kumimoji="1" lang="zh-CN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口</a:t>
            </a:r>
            <a:r>
              <a:rPr kumimoji="1" lang="en-US" altLang="zh-C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---</a:t>
            </a:r>
            <a:r>
              <a: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	外界百度地图，大众点评获得地图和商家信息	 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APP</a:t>
            </a:r>
            <a:r>
              <a:rPr kumimoji="1" lang="zh-CN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消息推送</a:t>
            </a:r>
            <a:r>
              <a:rPr kumimoji="1" lang="en-US" altLang="zh-C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---</a:t>
            </a:r>
            <a:r>
              <a: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	</a:t>
            </a:r>
            <a:r>
              <a:rPr kumimoji="1" lang="zh-CN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采用第三方推送极光推送实现</a:t>
            </a:r>
            <a:endParaRPr kumimoji="1" lang="zh-CN" altLang="en-US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91" y="1507191"/>
            <a:ext cx="5983450" cy="52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1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107" y="367335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成果展示</a:t>
            </a:r>
            <a:endParaRPr lang="zh-CN" altLang="en-US" sz="54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235" b="36473"/>
          <a:stretch/>
        </p:blipFill>
        <p:spPr>
          <a:xfrm>
            <a:off x="1122" y="4100286"/>
            <a:ext cx="12190879" cy="275771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444345" y="1262630"/>
            <a:ext cx="972457" cy="3323884"/>
          </a:xfrm>
          <a:prstGeom prst="rect">
            <a:avLst/>
          </a:prstGeom>
          <a:solidFill>
            <a:srgbClr val="DF6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6603545" y="2924574"/>
            <a:ext cx="654051" cy="703263"/>
            <a:chOff x="-95250" y="161926"/>
            <a:chExt cx="654051" cy="703263"/>
          </a:xfrm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11113" y="161926"/>
              <a:ext cx="547688" cy="552450"/>
            </a:xfrm>
            <a:custGeom>
              <a:avLst/>
              <a:gdLst>
                <a:gd name="T0" fmla="*/ 108 w 146"/>
                <a:gd name="T1" fmla="*/ 145 h 147"/>
                <a:gd name="T2" fmla="*/ 102 w 146"/>
                <a:gd name="T3" fmla="*/ 145 h 147"/>
                <a:gd name="T4" fmla="*/ 1 w 146"/>
                <a:gd name="T5" fmla="*/ 44 h 147"/>
                <a:gd name="T6" fmla="*/ 1 w 146"/>
                <a:gd name="T7" fmla="*/ 39 h 147"/>
                <a:gd name="T8" fmla="*/ 39 w 146"/>
                <a:gd name="T9" fmla="*/ 1 h 147"/>
                <a:gd name="T10" fmla="*/ 44 w 146"/>
                <a:gd name="T11" fmla="*/ 1 h 147"/>
                <a:gd name="T12" fmla="*/ 145 w 146"/>
                <a:gd name="T13" fmla="*/ 102 h 147"/>
                <a:gd name="T14" fmla="*/ 145 w 146"/>
                <a:gd name="T15" fmla="*/ 108 h 147"/>
                <a:gd name="T16" fmla="*/ 108 w 146"/>
                <a:gd name="T17" fmla="*/ 14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47">
                  <a:moveTo>
                    <a:pt x="108" y="145"/>
                  </a:moveTo>
                  <a:cubicBezTo>
                    <a:pt x="106" y="147"/>
                    <a:pt x="103" y="147"/>
                    <a:pt x="102" y="145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3"/>
                    <a:pt x="0" y="40"/>
                    <a:pt x="1" y="39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0" y="0"/>
                    <a:pt x="43" y="0"/>
                    <a:pt x="44" y="1"/>
                  </a:cubicBezTo>
                  <a:cubicBezTo>
                    <a:pt x="145" y="102"/>
                    <a:pt x="145" y="102"/>
                    <a:pt x="145" y="102"/>
                  </a:cubicBezTo>
                  <a:cubicBezTo>
                    <a:pt x="146" y="104"/>
                    <a:pt x="146" y="106"/>
                    <a:pt x="145" y="108"/>
                  </a:cubicBezTo>
                  <a:lnTo>
                    <a:pt x="108" y="145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88900" y="598488"/>
              <a:ext cx="431800" cy="217488"/>
            </a:xfrm>
            <a:custGeom>
              <a:avLst/>
              <a:gdLst>
                <a:gd name="T0" fmla="*/ 104 w 115"/>
                <a:gd name="T1" fmla="*/ 12 h 58"/>
                <a:gd name="T2" fmla="*/ 114 w 115"/>
                <a:gd name="T3" fmla="*/ 21 h 58"/>
                <a:gd name="T4" fmla="*/ 114 w 115"/>
                <a:gd name="T5" fmla="*/ 27 h 58"/>
                <a:gd name="T6" fmla="*/ 84 w 115"/>
                <a:gd name="T7" fmla="*/ 57 h 58"/>
                <a:gd name="T8" fmla="*/ 78 w 115"/>
                <a:gd name="T9" fmla="*/ 57 h 58"/>
                <a:gd name="T10" fmla="*/ 23 w 115"/>
                <a:gd name="T11" fmla="*/ 2 h 58"/>
                <a:gd name="T12" fmla="*/ 18 w 115"/>
                <a:gd name="T13" fmla="*/ 2 h 58"/>
                <a:gd name="T14" fmla="*/ 0 w 115"/>
                <a:gd name="T15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58">
                  <a:moveTo>
                    <a:pt x="104" y="12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3"/>
                    <a:pt x="115" y="26"/>
                    <a:pt x="114" y="2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2" y="58"/>
                    <a:pt x="80" y="58"/>
                    <a:pt x="78" y="5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0"/>
                    <a:pt x="19" y="0"/>
                    <a:pt x="18" y="2"/>
                  </a:cubicBezTo>
                  <a:cubicBezTo>
                    <a:pt x="0" y="19"/>
                    <a:pt x="0" y="19"/>
                    <a:pt x="0" y="19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-95250" y="635001"/>
              <a:ext cx="230188" cy="230188"/>
            </a:xfrm>
            <a:custGeom>
              <a:avLst/>
              <a:gdLst>
                <a:gd name="T0" fmla="*/ 24 w 61"/>
                <a:gd name="T1" fmla="*/ 60 h 61"/>
                <a:gd name="T2" fmla="*/ 18 w 61"/>
                <a:gd name="T3" fmla="*/ 60 h 61"/>
                <a:gd name="T4" fmla="*/ 1 w 61"/>
                <a:gd name="T5" fmla="*/ 42 h 61"/>
                <a:gd name="T6" fmla="*/ 1 w 61"/>
                <a:gd name="T7" fmla="*/ 37 h 61"/>
                <a:gd name="T8" fmla="*/ 36 w 61"/>
                <a:gd name="T9" fmla="*/ 2 h 61"/>
                <a:gd name="T10" fmla="*/ 42 w 61"/>
                <a:gd name="T11" fmla="*/ 2 h 61"/>
                <a:gd name="T12" fmla="*/ 59 w 61"/>
                <a:gd name="T13" fmla="*/ 19 h 61"/>
                <a:gd name="T14" fmla="*/ 59 w 61"/>
                <a:gd name="T15" fmla="*/ 25 h 61"/>
                <a:gd name="T16" fmla="*/ 24 w 61"/>
                <a:gd name="T17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1">
                  <a:moveTo>
                    <a:pt x="24" y="60"/>
                  </a:moveTo>
                  <a:cubicBezTo>
                    <a:pt x="23" y="61"/>
                    <a:pt x="20" y="61"/>
                    <a:pt x="18" y="6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1"/>
                    <a:pt x="0" y="38"/>
                    <a:pt x="1" y="37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1" y="21"/>
                    <a:pt x="61" y="23"/>
                    <a:pt x="59" y="25"/>
                  </a:cubicBezTo>
                  <a:lnTo>
                    <a:pt x="24" y="60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Line 8"/>
            <p:cNvSpPr>
              <a:spLocks noChangeShapeType="1"/>
            </p:cNvSpPr>
            <p:nvPr/>
          </p:nvSpPr>
          <p:spPr bwMode="auto">
            <a:xfrm flipH="1">
              <a:off x="449263" y="601663"/>
              <a:ext cx="87313" cy="87313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552969" y="1546705"/>
            <a:ext cx="755207" cy="812929"/>
            <a:chOff x="1279525" y="3249613"/>
            <a:chExt cx="498475" cy="536575"/>
          </a:xfrm>
        </p:grpSpPr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1279525" y="3249613"/>
              <a:ext cx="385763" cy="536575"/>
            </a:xfrm>
            <a:custGeom>
              <a:avLst/>
              <a:gdLst>
                <a:gd name="T0" fmla="*/ 103 w 103"/>
                <a:gd name="T1" fmla="*/ 91 h 143"/>
                <a:gd name="T2" fmla="*/ 51 w 103"/>
                <a:gd name="T3" fmla="*/ 143 h 143"/>
                <a:gd name="T4" fmla="*/ 0 w 103"/>
                <a:gd name="T5" fmla="*/ 91 h 143"/>
                <a:gd name="T6" fmla="*/ 51 w 103"/>
                <a:gd name="T7" fmla="*/ 0 h 143"/>
                <a:gd name="T8" fmla="*/ 103 w 103"/>
                <a:gd name="T9" fmla="*/ 9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43">
                  <a:moveTo>
                    <a:pt x="103" y="91"/>
                  </a:moveTo>
                  <a:cubicBezTo>
                    <a:pt x="103" y="120"/>
                    <a:pt x="80" y="143"/>
                    <a:pt x="51" y="143"/>
                  </a:cubicBezTo>
                  <a:cubicBezTo>
                    <a:pt x="23" y="143"/>
                    <a:pt x="0" y="120"/>
                    <a:pt x="0" y="91"/>
                  </a:cubicBezTo>
                  <a:cubicBezTo>
                    <a:pt x="0" y="63"/>
                    <a:pt x="51" y="0"/>
                    <a:pt x="51" y="0"/>
                  </a:cubicBezTo>
                  <a:cubicBezTo>
                    <a:pt x="51" y="0"/>
                    <a:pt x="103" y="63"/>
                    <a:pt x="103" y="91"/>
                  </a:cubicBez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1651000" y="3373438"/>
              <a:ext cx="127000" cy="254000"/>
            </a:xfrm>
            <a:custGeom>
              <a:avLst/>
              <a:gdLst>
                <a:gd name="T0" fmla="*/ 0 w 34"/>
                <a:gd name="T1" fmla="*/ 13 h 68"/>
                <a:gd name="T2" fmla="*/ 9 w 34"/>
                <a:gd name="T3" fmla="*/ 0 h 68"/>
                <a:gd name="T4" fmla="*/ 34 w 34"/>
                <a:gd name="T5" fmla="*/ 44 h 68"/>
                <a:gd name="T6" fmla="*/ 15 w 34"/>
                <a:gd name="T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68">
                  <a:moveTo>
                    <a:pt x="0" y="13"/>
                  </a:moveTo>
                  <a:cubicBezTo>
                    <a:pt x="5" y="6"/>
                    <a:pt x="9" y="0"/>
                    <a:pt x="9" y="0"/>
                  </a:cubicBezTo>
                  <a:cubicBezTo>
                    <a:pt x="9" y="0"/>
                    <a:pt x="34" y="31"/>
                    <a:pt x="34" y="44"/>
                  </a:cubicBezTo>
                  <a:cubicBezTo>
                    <a:pt x="34" y="56"/>
                    <a:pt x="26" y="66"/>
                    <a:pt x="15" y="68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9617585" y="5760471"/>
            <a:ext cx="1842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小知 </a:t>
            </a: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Smart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APP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3" name="Object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231585"/>
              </p:ext>
            </p:extLst>
          </p:nvPr>
        </p:nvGraphicFramePr>
        <p:xfrm>
          <a:off x="7927861" y="1738455"/>
          <a:ext cx="2611084" cy="1928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Packager Shell Object" showAsIcon="1" r:id="rId6" imgW="928080" imgH="685800" progId="Package">
                  <p:embed/>
                </p:oleObj>
              </mc:Choice>
              <mc:Fallback>
                <p:oleObj name="Packager Shell Object" showAsIcon="1" r:id="rId6" imgW="92808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27861" y="1738455"/>
                        <a:ext cx="2611084" cy="19281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354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048597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18675" y="2303704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谢谢观看</a:t>
            </a:r>
            <a:endParaRPr lang="zh-CN" altLang="en-U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图片 4" descr="logo2.p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19" y="162120"/>
            <a:ext cx="32639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0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82" t="639" b="997"/>
          <a:stretch/>
        </p:blipFill>
        <p:spPr>
          <a:xfrm>
            <a:off x="1" y="0"/>
            <a:ext cx="1220775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09511" y="2265568"/>
            <a:ext cx="27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小知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Smart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APP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12689" y="2478370"/>
            <a:ext cx="30998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Q&amp;A</a:t>
            </a:r>
            <a:endParaRPr lang="zh-CN" altLang="en-US" sz="9600" b="1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6" name="图片 5" descr="logo2.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323" y="5444519"/>
            <a:ext cx="32639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2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15027" y="38316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rgbClr val="07C6C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用户隐私</a:t>
            </a:r>
            <a:endParaRPr lang="zh-CN" altLang="en-US" sz="5400" dirty="0">
              <a:solidFill>
                <a:srgbClr val="07C6CE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7445" y="5429862"/>
            <a:ext cx="89491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APP</a:t>
            </a:r>
            <a:r>
              <a:rPr lang="zh-CN" alt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内置用户隐私设置，可自主选择</a:t>
            </a:r>
          </a:p>
          <a:p>
            <a:pPr algn="ctr"/>
            <a:r>
              <a:rPr lang="zh-CN" alt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只合法采集用户允许的个人数据</a:t>
            </a:r>
          </a:p>
          <a:p>
            <a:pPr algn="ctr"/>
            <a:endParaRPr lang="zh-CN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873852" y="1360760"/>
            <a:ext cx="466479" cy="285907"/>
          </a:xfrm>
          <a:prstGeom prst="triangle">
            <a:avLst/>
          </a:prstGeom>
          <a:solidFill>
            <a:srgbClr val="07C6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05"/>
          <p:cNvSpPr>
            <a:spLocks/>
          </p:cNvSpPr>
          <p:nvPr/>
        </p:nvSpPr>
        <p:spPr bwMode="auto">
          <a:xfrm>
            <a:off x="8459678" y="14068"/>
            <a:ext cx="3390973" cy="3682222"/>
          </a:xfrm>
          <a:custGeom>
            <a:avLst/>
            <a:gdLst>
              <a:gd name="T0" fmla="*/ 118 w 326"/>
              <a:gd name="T1" fmla="*/ 78 h 354"/>
              <a:gd name="T2" fmla="*/ 0 w 326"/>
              <a:gd name="T3" fmla="*/ 78 h 354"/>
              <a:gd name="T4" fmla="*/ 0 w 326"/>
              <a:gd name="T5" fmla="*/ 0 h 354"/>
              <a:gd name="T6" fmla="*/ 326 w 326"/>
              <a:gd name="T7" fmla="*/ 0 h 354"/>
              <a:gd name="T8" fmla="*/ 326 w 326"/>
              <a:gd name="T9" fmla="*/ 78 h 354"/>
              <a:gd name="T10" fmla="*/ 208 w 326"/>
              <a:gd name="T11" fmla="*/ 78 h 354"/>
              <a:gd name="T12" fmla="*/ 208 w 326"/>
              <a:gd name="T13" fmla="*/ 354 h 354"/>
              <a:gd name="T14" fmla="*/ 118 w 326"/>
              <a:gd name="T15" fmla="*/ 354 h 354"/>
              <a:gd name="T16" fmla="*/ 118 w 326"/>
              <a:gd name="T17" fmla="*/ 7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6" h="354">
                <a:moveTo>
                  <a:pt x="118" y="78"/>
                </a:moveTo>
                <a:lnTo>
                  <a:pt x="0" y="78"/>
                </a:lnTo>
                <a:lnTo>
                  <a:pt x="0" y="0"/>
                </a:lnTo>
                <a:lnTo>
                  <a:pt x="326" y="0"/>
                </a:lnTo>
                <a:lnTo>
                  <a:pt x="326" y="78"/>
                </a:lnTo>
                <a:lnTo>
                  <a:pt x="208" y="78"/>
                </a:lnTo>
                <a:lnTo>
                  <a:pt x="208" y="354"/>
                </a:lnTo>
                <a:lnTo>
                  <a:pt x="118" y="354"/>
                </a:lnTo>
                <a:lnTo>
                  <a:pt x="118" y="78"/>
                </a:lnTo>
                <a:close/>
              </a:path>
            </a:pathLst>
          </a:custGeom>
          <a:noFill/>
          <a:ln w="76200" cap="rnd">
            <a:solidFill>
              <a:schemeClr val="bg1">
                <a:alpha val="1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66" y="1957297"/>
            <a:ext cx="51689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2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107" y="1352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大众点评</a:t>
            </a:r>
            <a:endParaRPr lang="zh-CN" altLang="en-US" sz="54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501058" y="206068"/>
            <a:ext cx="25474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 dirty="0" smtClean="0">
                <a:solidFill>
                  <a:srgbClr val="DF629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50</a:t>
            </a:r>
            <a:r>
              <a:rPr lang="en-US" altLang="zh-CN" sz="4000" b="1" dirty="0" smtClean="0">
                <a:solidFill>
                  <a:srgbClr val="DF629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sz="4000" b="1" dirty="0">
              <a:solidFill>
                <a:srgbClr val="DF629A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732548" y="1065917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提升</a:t>
            </a:r>
            <a:endParaRPr lang="zh-CN" altLang="en-US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3" name="图片 2" descr="WechatIMG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53" y="1189534"/>
            <a:ext cx="3127067" cy="55592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101" y="2373155"/>
            <a:ext cx="4533900" cy="42291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423107" y="4137329"/>
            <a:ext cx="2635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选项过多与消费者购买呈倒</a:t>
            </a:r>
            <a:r>
              <a:rPr kumimoji="1" lang="en-US" altLang="zh-C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</a:t>
            </a:r>
            <a:r>
              <a:rPr kumimoji="1" lang="zh-CN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型曲线</a:t>
            </a:r>
          </a:p>
          <a:p>
            <a:r>
              <a:rPr kumimoji="1" lang="zh-CN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过多的选择反而不利于购买决策</a:t>
            </a:r>
            <a:endParaRPr kumimoji="1" lang="zh-CN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912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107" y="367335"/>
            <a:ext cx="68056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Google</a:t>
            </a:r>
            <a:r>
              <a:rPr lang="zh-CN" altLang="en-US" sz="54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en-US" altLang="zh-CN" sz="54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Now,</a:t>
            </a:r>
            <a:r>
              <a:rPr lang="zh-CN" altLang="en-US" sz="54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en-US" altLang="zh-CN" sz="5400" dirty="0" err="1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Cortana</a:t>
            </a:r>
            <a:r>
              <a:rPr lang="zh-CN" altLang="en-US" sz="54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</a:t>
            </a:r>
            <a:endParaRPr lang="zh-CN" altLang="en-US" sz="54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41515" y="3196357"/>
            <a:ext cx="4333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、侧重搜索，语音识别等增加手机应用能力；</a:t>
            </a:r>
            <a:endParaRPr lang="en-US" altLang="zh-CN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fontAlgn="base"/>
            <a:endParaRPr lang="en-US" altLang="zh-CN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fontAlgn="base"/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、网络信息主要基于大众搜索；</a:t>
            </a:r>
            <a:endParaRPr lang="en-US" altLang="zh-CN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93577" y="154796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主要区别</a:t>
            </a:r>
            <a:endParaRPr lang="zh-CN" altLang="en-US" sz="4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229999" y="2378959"/>
            <a:ext cx="4339772" cy="0"/>
          </a:xfrm>
          <a:prstGeom prst="line">
            <a:avLst/>
          </a:prstGeom>
          <a:ln w="57150">
            <a:solidFill>
              <a:srgbClr val="07C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193575" y="2404090"/>
            <a:ext cx="405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Google</a:t>
            </a:r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Now,</a:t>
            </a:r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dirty="0" err="1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Cortana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229999" y="2932479"/>
            <a:ext cx="4339772" cy="0"/>
          </a:xfrm>
          <a:prstGeom prst="line">
            <a:avLst/>
          </a:prstGeom>
          <a:ln w="9525">
            <a:solidFill>
              <a:srgbClr val="07C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173645" y="5235389"/>
            <a:ext cx="43016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CN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、主动提醒，个人管理只是作为辅助。</a:t>
            </a:r>
          </a:p>
          <a:p>
            <a:pPr fontAlgn="base"/>
            <a:r>
              <a:rPr lang="zh-CN" altLang="en-US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侧重个性化服务的提供。</a:t>
            </a:r>
          </a:p>
          <a:p>
            <a:pPr fontAlgn="base"/>
            <a:r>
              <a:rPr lang="zh-CN" altLang="en-US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、本地生活信息平台，有自己的独有商户资源管理平台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30001" y="46000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小知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6266423" y="5128468"/>
            <a:ext cx="4339772" cy="0"/>
          </a:xfrm>
          <a:prstGeom prst="line">
            <a:avLst/>
          </a:prstGeom>
          <a:ln w="9525">
            <a:solidFill>
              <a:srgbClr val="07C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229999" y="6399353"/>
            <a:ext cx="4339772" cy="0"/>
          </a:xfrm>
          <a:prstGeom prst="line">
            <a:avLst/>
          </a:prstGeom>
          <a:ln w="57150">
            <a:solidFill>
              <a:srgbClr val="07C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图表 27"/>
          <p:cNvGraphicFramePr/>
          <p:nvPr>
            <p:extLst>
              <p:ext uri="{D42A27DB-BD31-4B8C-83A1-F6EECF244321}">
                <p14:modId xmlns:p14="http://schemas.microsoft.com/office/powerpoint/2010/main" val="4202413166"/>
              </p:ext>
            </p:extLst>
          </p:nvPr>
        </p:nvGraphicFramePr>
        <p:xfrm>
          <a:off x="649182" y="1255113"/>
          <a:ext cx="3147376" cy="5435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497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82" t="639" b="997"/>
          <a:stretch/>
        </p:blipFill>
        <p:spPr>
          <a:xfrm>
            <a:off x="1" y="-11758"/>
            <a:ext cx="1220775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09511" y="2265568"/>
            <a:ext cx="27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小知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Smart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APP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12689" y="2478370"/>
            <a:ext cx="56156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  <a:endParaRPr lang="zh-CN" altLang="en-US" sz="9600" b="1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80482" y="361484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创意总结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7" name="图片 6" descr="logo2.p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412" y="5431010"/>
            <a:ext cx="32639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0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2501730" y="389756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ABDD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00823" y="355577"/>
            <a:ext cx="1064157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长尾</a:t>
            </a:r>
            <a:r>
              <a:rPr lang="zh-CN" altLang="en-US" sz="48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市场 </a:t>
            </a:r>
            <a:r>
              <a:rPr lang="en-US" altLang="zh-CN" sz="48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-</a:t>
            </a:r>
            <a:r>
              <a:rPr lang="zh-CN" altLang="en-US" sz="48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个性化推荐</a:t>
            </a:r>
            <a:r>
              <a:rPr lang="zh-CN" altLang="en-US" sz="48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的崛起</a:t>
            </a:r>
            <a:endParaRPr lang="zh-CN" altLang="en-US" sz="4800" dirty="0" smtClean="0">
              <a:solidFill>
                <a:schemeClr val="accent6">
                  <a:lumMod val="60000"/>
                  <a:lumOff val="40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endParaRPr lang="zh-CN" altLang="en-US" sz="3600" dirty="0" smtClean="0">
              <a:solidFill>
                <a:schemeClr val="accent6">
                  <a:lumMod val="60000"/>
                  <a:lumOff val="40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r>
              <a:rPr lang="zh-CN" altLang="en-US" sz="3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今日头</a:t>
            </a:r>
            <a:r>
              <a:rPr lang="zh-CN" alt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条</a:t>
            </a:r>
            <a:r>
              <a:rPr lang="zh-CN" altLang="zh-CN" sz="3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-</a:t>
            </a:r>
            <a:r>
              <a:rPr lang="zh-CN" altLang="en-US" sz="3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个性化推荐改变获取新闻习惯</a:t>
            </a:r>
          </a:p>
          <a:p>
            <a:r>
              <a:rPr lang="en-US" altLang="zh-CN" sz="3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VS</a:t>
            </a:r>
            <a:r>
              <a:rPr lang="zh-CN" altLang="en-US" sz="3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传统新闻网站被动收录模式</a:t>
            </a:r>
            <a:endParaRPr lang="zh-CN" altLang="en-US" sz="3600" dirty="0">
              <a:solidFill>
                <a:schemeClr val="accent6">
                  <a:lumMod val="60000"/>
                  <a:lumOff val="40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endParaRPr lang="zh-CN" altLang="en-US" sz="54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162613" y="3706742"/>
            <a:ext cx="5924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5FAB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2016</a:t>
            </a:r>
            <a:r>
              <a:rPr lang="zh-CN" altLang="en-US" sz="2800" dirty="0" smtClean="0">
                <a:solidFill>
                  <a:srgbClr val="5FAB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</a:t>
            </a:r>
            <a:r>
              <a:rPr lang="en-US" altLang="zh-CN" sz="2800" dirty="0" smtClean="0">
                <a:solidFill>
                  <a:srgbClr val="5FAB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08</a:t>
            </a:r>
            <a:r>
              <a:rPr lang="zh-CN" altLang="en-US" sz="2800" dirty="0" smtClean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累计激活用户数已达</a:t>
            </a:r>
            <a:r>
              <a:rPr lang="en-US" altLang="zh-CN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5.3</a:t>
            </a:r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亿</a:t>
            </a:r>
            <a:r>
              <a:rPr lang="zh-CN" altLang="en-US" sz="2800" dirty="0" smtClean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</a:p>
          <a:p>
            <a:r>
              <a:rPr lang="zh-CN" altLang="en-US" sz="2800" dirty="0" smtClean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日活跃用户超过</a:t>
            </a:r>
            <a:r>
              <a:rPr lang="en-US" altLang="zh-CN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5500</a:t>
            </a:r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万</a:t>
            </a:r>
          </a:p>
        </p:txBody>
      </p:sp>
      <p:sp>
        <p:nvSpPr>
          <p:cNvPr id="114" name="椭圆 113"/>
          <p:cNvSpPr/>
          <p:nvPr/>
        </p:nvSpPr>
        <p:spPr>
          <a:xfrm>
            <a:off x="2082796" y="3634325"/>
            <a:ext cx="1086937" cy="1086937"/>
          </a:xfrm>
          <a:prstGeom prst="ellipse">
            <a:avLst/>
          </a:prstGeom>
          <a:solidFill>
            <a:schemeClr val="bg1">
              <a:lumMod val="95000"/>
              <a:alpha val="97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4" name="组合 263"/>
          <p:cNvGrpSpPr/>
          <p:nvPr/>
        </p:nvGrpSpPr>
        <p:grpSpPr>
          <a:xfrm rot="1800000">
            <a:off x="3888005" y="601678"/>
            <a:ext cx="6057088" cy="5847419"/>
            <a:chOff x="9092565" y="4768851"/>
            <a:chExt cx="559435" cy="540070"/>
          </a:xfrm>
        </p:grpSpPr>
        <p:sp>
          <p:nvSpPr>
            <p:cNvPr id="265" name="Line 182"/>
            <p:cNvSpPr>
              <a:spLocks noChangeShapeType="1"/>
            </p:cNvSpPr>
            <p:nvPr/>
          </p:nvSpPr>
          <p:spPr bwMode="auto">
            <a:xfrm>
              <a:off x="9170988" y="4922838"/>
              <a:ext cx="3794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Line 183"/>
            <p:cNvSpPr>
              <a:spLocks noChangeShapeType="1"/>
            </p:cNvSpPr>
            <p:nvPr/>
          </p:nvSpPr>
          <p:spPr bwMode="auto">
            <a:xfrm>
              <a:off x="9170988" y="4968876"/>
              <a:ext cx="3794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Line 184"/>
            <p:cNvSpPr>
              <a:spLocks noChangeShapeType="1"/>
            </p:cNvSpPr>
            <p:nvPr/>
          </p:nvSpPr>
          <p:spPr bwMode="auto">
            <a:xfrm>
              <a:off x="9170988" y="5016501"/>
              <a:ext cx="3794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Line 185"/>
            <p:cNvSpPr>
              <a:spLocks noChangeShapeType="1"/>
            </p:cNvSpPr>
            <p:nvPr/>
          </p:nvSpPr>
          <p:spPr bwMode="auto">
            <a:xfrm>
              <a:off x="9170988" y="5129213"/>
              <a:ext cx="1127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Freeform 186"/>
            <p:cNvSpPr>
              <a:spLocks/>
            </p:cNvSpPr>
            <p:nvPr/>
          </p:nvSpPr>
          <p:spPr bwMode="auto">
            <a:xfrm>
              <a:off x="9092565" y="4803776"/>
              <a:ext cx="559435" cy="505145"/>
            </a:xfrm>
            <a:custGeom>
              <a:avLst/>
              <a:gdLst>
                <a:gd name="T0" fmla="*/ 155 w 155"/>
                <a:gd name="T1" fmla="*/ 112 h 120"/>
                <a:gd name="T2" fmla="*/ 147 w 155"/>
                <a:gd name="T3" fmla="*/ 120 h 120"/>
                <a:gd name="T4" fmla="*/ 8 w 155"/>
                <a:gd name="T5" fmla="*/ 120 h 120"/>
                <a:gd name="T6" fmla="*/ 0 w 155"/>
                <a:gd name="T7" fmla="*/ 112 h 120"/>
                <a:gd name="T8" fmla="*/ 0 w 155"/>
                <a:gd name="T9" fmla="*/ 8 h 120"/>
                <a:gd name="T10" fmla="*/ 8 w 155"/>
                <a:gd name="T11" fmla="*/ 0 h 120"/>
                <a:gd name="T12" fmla="*/ 147 w 155"/>
                <a:gd name="T13" fmla="*/ 0 h 120"/>
                <a:gd name="T14" fmla="*/ 155 w 155"/>
                <a:gd name="T15" fmla="*/ 8 h 120"/>
                <a:gd name="T16" fmla="*/ 155 w 155"/>
                <a:gd name="T1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20">
                  <a:moveTo>
                    <a:pt x="155" y="112"/>
                  </a:moveTo>
                  <a:cubicBezTo>
                    <a:pt x="155" y="116"/>
                    <a:pt x="151" y="120"/>
                    <a:pt x="147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6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1" y="0"/>
                    <a:pt x="155" y="3"/>
                    <a:pt x="155" y="8"/>
                  </a:cubicBezTo>
                  <a:lnTo>
                    <a:pt x="155" y="112"/>
                  </a:lnTo>
                  <a:close/>
                </a:path>
              </a:pathLst>
            </a:custGeom>
            <a:noFill/>
            <a:ln w="30163" cap="rnd">
              <a:solidFill>
                <a:schemeClr val="bg1">
                  <a:alpha val="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187"/>
            <p:cNvSpPr>
              <a:spLocks/>
            </p:cNvSpPr>
            <p:nvPr/>
          </p:nvSpPr>
          <p:spPr bwMode="auto">
            <a:xfrm>
              <a:off x="9178782" y="4768851"/>
              <a:ext cx="57150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4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188"/>
            <p:cNvSpPr>
              <a:spLocks/>
            </p:cNvSpPr>
            <p:nvPr/>
          </p:nvSpPr>
          <p:spPr bwMode="auto">
            <a:xfrm>
              <a:off x="9393094" y="4768851"/>
              <a:ext cx="57150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4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189"/>
            <p:cNvSpPr>
              <a:spLocks/>
            </p:cNvSpPr>
            <p:nvPr/>
          </p:nvSpPr>
          <p:spPr bwMode="auto">
            <a:xfrm>
              <a:off x="9497869" y="4768851"/>
              <a:ext cx="60325" cy="65088"/>
            </a:xfrm>
            <a:custGeom>
              <a:avLst/>
              <a:gdLst>
                <a:gd name="T0" fmla="*/ 16 w 16"/>
                <a:gd name="T1" fmla="*/ 13 h 17"/>
                <a:gd name="T2" fmla="*/ 12 w 16"/>
                <a:gd name="T3" fmla="*/ 17 h 17"/>
                <a:gd name="T4" fmla="*/ 4 w 16"/>
                <a:gd name="T5" fmla="*/ 17 h 17"/>
                <a:gd name="T6" fmla="*/ 0 w 16"/>
                <a:gd name="T7" fmla="*/ 13 h 17"/>
                <a:gd name="T8" fmla="*/ 0 w 16"/>
                <a:gd name="T9" fmla="*/ 4 h 17"/>
                <a:gd name="T10" fmla="*/ 4 w 16"/>
                <a:gd name="T11" fmla="*/ 0 h 17"/>
                <a:gd name="T12" fmla="*/ 12 w 16"/>
                <a:gd name="T13" fmla="*/ 0 h 17"/>
                <a:gd name="T14" fmla="*/ 16 w 16"/>
                <a:gd name="T15" fmla="*/ 4 h 17"/>
                <a:gd name="T16" fmla="*/ 16 w 16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6" y="13"/>
                  </a:moveTo>
                  <a:cubicBezTo>
                    <a:pt x="16" y="15"/>
                    <a:pt x="14" y="17"/>
                    <a:pt x="12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lnTo>
                    <a:pt x="16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190"/>
            <p:cNvSpPr>
              <a:spLocks/>
            </p:cNvSpPr>
            <p:nvPr/>
          </p:nvSpPr>
          <p:spPr bwMode="auto">
            <a:xfrm>
              <a:off x="9288319" y="4768851"/>
              <a:ext cx="55563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3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1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74" name="椭圆 273"/>
          <p:cNvSpPr/>
          <p:nvPr/>
        </p:nvSpPr>
        <p:spPr>
          <a:xfrm>
            <a:off x="2468739" y="571188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ABDD"/>
              </a:solidFill>
            </a:endParaRPr>
          </a:p>
        </p:txBody>
      </p:sp>
      <p:sp>
        <p:nvSpPr>
          <p:cNvPr id="282" name="文本框 281"/>
          <p:cNvSpPr txBox="1"/>
          <p:nvPr/>
        </p:nvSpPr>
        <p:spPr>
          <a:xfrm>
            <a:off x="3258979" y="5650402"/>
            <a:ext cx="309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最新估值</a:t>
            </a:r>
            <a:r>
              <a:rPr lang="en-US" altLang="zh-CN" sz="2800" b="1" dirty="0" smtClean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80</a:t>
            </a:r>
            <a:r>
              <a:rPr lang="zh-CN" altLang="en-US" sz="2800" b="1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亿美元</a:t>
            </a:r>
          </a:p>
        </p:txBody>
      </p:sp>
      <p:sp>
        <p:nvSpPr>
          <p:cNvPr id="284" name="椭圆 283"/>
          <p:cNvSpPr/>
          <p:nvPr/>
        </p:nvSpPr>
        <p:spPr>
          <a:xfrm>
            <a:off x="2049803" y="5448645"/>
            <a:ext cx="1086937" cy="1086937"/>
          </a:xfrm>
          <a:prstGeom prst="ellipse">
            <a:avLst/>
          </a:prstGeom>
          <a:solidFill>
            <a:schemeClr val="bg1">
              <a:lumMod val="95000"/>
              <a:alpha val="97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5" name="组合 284"/>
          <p:cNvGrpSpPr/>
          <p:nvPr/>
        </p:nvGrpSpPr>
        <p:grpSpPr>
          <a:xfrm>
            <a:off x="2265149" y="5669292"/>
            <a:ext cx="660400" cy="563563"/>
            <a:chOff x="2517775" y="6127750"/>
            <a:chExt cx="660400" cy="563563"/>
          </a:xfrm>
        </p:grpSpPr>
        <p:sp>
          <p:nvSpPr>
            <p:cNvPr id="286" name="Freeform 225"/>
            <p:cNvSpPr>
              <a:spLocks/>
            </p:cNvSpPr>
            <p:nvPr/>
          </p:nvSpPr>
          <p:spPr bwMode="auto">
            <a:xfrm>
              <a:off x="2517775" y="6240463"/>
              <a:ext cx="615950" cy="450850"/>
            </a:xfrm>
            <a:custGeom>
              <a:avLst/>
              <a:gdLst>
                <a:gd name="T0" fmla="*/ 164 w 164"/>
                <a:gd name="T1" fmla="*/ 0 h 120"/>
                <a:gd name="T2" fmla="*/ 164 w 164"/>
                <a:gd name="T3" fmla="*/ 112 h 120"/>
                <a:gd name="T4" fmla="*/ 156 w 164"/>
                <a:gd name="T5" fmla="*/ 120 h 120"/>
                <a:gd name="T6" fmla="*/ 8 w 164"/>
                <a:gd name="T7" fmla="*/ 120 h 120"/>
                <a:gd name="T8" fmla="*/ 0 w 164"/>
                <a:gd name="T9" fmla="*/ 112 h 120"/>
                <a:gd name="T10" fmla="*/ 0 w 164"/>
                <a:gd name="T11" fmla="*/ 8 h 120"/>
                <a:gd name="T12" fmla="*/ 8 w 164"/>
                <a:gd name="T13" fmla="*/ 0 h 120"/>
                <a:gd name="T14" fmla="*/ 126 w 164"/>
                <a:gd name="T1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4" h="120">
                  <a:moveTo>
                    <a:pt x="164" y="0"/>
                  </a:moveTo>
                  <a:cubicBezTo>
                    <a:pt x="164" y="112"/>
                    <a:pt x="164" y="112"/>
                    <a:pt x="164" y="112"/>
                  </a:cubicBezTo>
                  <a:cubicBezTo>
                    <a:pt x="164" y="117"/>
                    <a:pt x="161" y="120"/>
                    <a:pt x="156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7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6" y="0"/>
                    <a:pt x="126" y="0"/>
                    <a:pt x="126" y="0"/>
                  </a:cubicBezTo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26"/>
            <p:cNvSpPr>
              <a:spLocks/>
            </p:cNvSpPr>
            <p:nvPr/>
          </p:nvSpPr>
          <p:spPr bwMode="auto">
            <a:xfrm>
              <a:off x="2820987" y="6127750"/>
              <a:ext cx="357188" cy="357188"/>
            </a:xfrm>
            <a:custGeom>
              <a:avLst/>
              <a:gdLst>
                <a:gd name="T0" fmla="*/ 27 w 95"/>
                <a:gd name="T1" fmla="*/ 85 h 95"/>
                <a:gd name="T2" fmla="*/ 13 w 95"/>
                <a:gd name="T3" fmla="*/ 92 h 95"/>
                <a:gd name="T4" fmla="*/ 7 w 95"/>
                <a:gd name="T5" fmla="*/ 94 h 95"/>
                <a:gd name="T6" fmla="*/ 1 w 95"/>
                <a:gd name="T7" fmla="*/ 88 h 95"/>
                <a:gd name="T8" fmla="*/ 3 w 95"/>
                <a:gd name="T9" fmla="*/ 82 h 95"/>
                <a:gd name="T10" fmla="*/ 10 w 95"/>
                <a:gd name="T11" fmla="*/ 68 h 95"/>
                <a:gd name="T12" fmla="*/ 75 w 95"/>
                <a:gd name="T13" fmla="*/ 4 h 95"/>
                <a:gd name="T14" fmla="*/ 86 w 95"/>
                <a:gd name="T15" fmla="*/ 4 h 95"/>
                <a:gd name="T16" fmla="*/ 91 w 95"/>
                <a:gd name="T17" fmla="*/ 9 h 95"/>
                <a:gd name="T18" fmla="*/ 91 w 95"/>
                <a:gd name="T19" fmla="*/ 20 h 95"/>
                <a:gd name="T20" fmla="*/ 27 w 95"/>
                <a:gd name="T21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95">
                  <a:moveTo>
                    <a:pt x="27" y="85"/>
                  </a:moveTo>
                  <a:cubicBezTo>
                    <a:pt x="24" y="88"/>
                    <a:pt x="18" y="91"/>
                    <a:pt x="13" y="92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3" y="95"/>
                    <a:pt x="0" y="92"/>
                    <a:pt x="1" y="88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4" y="78"/>
                    <a:pt x="7" y="72"/>
                    <a:pt x="10" y="68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8" y="0"/>
                    <a:pt x="83" y="0"/>
                    <a:pt x="86" y="4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5" y="12"/>
                    <a:pt x="95" y="17"/>
                    <a:pt x="91" y="20"/>
                  </a:cubicBezTo>
                  <a:lnTo>
                    <a:pt x="27" y="85"/>
                  </a:lnTo>
                  <a:close/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27"/>
            <p:cNvSpPr>
              <a:spLocks/>
            </p:cNvSpPr>
            <p:nvPr/>
          </p:nvSpPr>
          <p:spPr bwMode="auto">
            <a:xfrm>
              <a:off x="2732087" y="6319838"/>
              <a:ext cx="325438" cy="296863"/>
            </a:xfrm>
            <a:custGeom>
              <a:avLst/>
              <a:gdLst>
                <a:gd name="T0" fmla="*/ 123 w 205"/>
                <a:gd name="T1" fmla="*/ 0 h 187"/>
                <a:gd name="T2" fmla="*/ 0 w 205"/>
                <a:gd name="T3" fmla="*/ 0 h 187"/>
                <a:gd name="T4" fmla="*/ 0 w 205"/>
                <a:gd name="T5" fmla="*/ 187 h 187"/>
                <a:gd name="T6" fmla="*/ 205 w 205"/>
                <a:gd name="T7" fmla="*/ 187 h 187"/>
                <a:gd name="T8" fmla="*/ 205 w 205"/>
                <a:gd name="T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87">
                  <a:moveTo>
                    <a:pt x="123" y="0"/>
                  </a:moveTo>
                  <a:lnTo>
                    <a:pt x="0" y="0"/>
                  </a:lnTo>
                  <a:lnTo>
                    <a:pt x="0" y="187"/>
                  </a:lnTo>
                  <a:lnTo>
                    <a:pt x="205" y="187"/>
                  </a:lnTo>
                  <a:lnTo>
                    <a:pt x="205" y="0"/>
                  </a:lnTo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Rectangle 228"/>
            <p:cNvSpPr>
              <a:spLocks noChangeArrowheads="1"/>
            </p:cNvSpPr>
            <p:nvPr/>
          </p:nvSpPr>
          <p:spPr bwMode="auto">
            <a:xfrm>
              <a:off x="2589212" y="6319838"/>
              <a:ext cx="77788" cy="71438"/>
            </a:xfrm>
            <a:prstGeom prst="rect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Rectangle 229"/>
            <p:cNvSpPr>
              <a:spLocks noChangeArrowheads="1"/>
            </p:cNvSpPr>
            <p:nvPr/>
          </p:nvSpPr>
          <p:spPr bwMode="auto">
            <a:xfrm>
              <a:off x="2589212" y="6432550"/>
              <a:ext cx="77788" cy="71438"/>
            </a:xfrm>
            <a:prstGeom prst="rect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Rectangle 230"/>
            <p:cNvSpPr>
              <a:spLocks noChangeArrowheads="1"/>
            </p:cNvSpPr>
            <p:nvPr/>
          </p:nvSpPr>
          <p:spPr bwMode="auto">
            <a:xfrm>
              <a:off x="2589212" y="6545263"/>
              <a:ext cx="77788" cy="71438"/>
            </a:xfrm>
            <a:prstGeom prst="rect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7" name="组合 85"/>
          <p:cNvGrpSpPr/>
          <p:nvPr/>
        </p:nvGrpSpPr>
        <p:grpSpPr>
          <a:xfrm>
            <a:off x="2321928" y="3954694"/>
            <a:ext cx="582613" cy="449263"/>
            <a:chOff x="1084048" y="2482114"/>
            <a:chExt cx="582613" cy="449263"/>
          </a:xfrm>
        </p:grpSpPr>
        <p:sp>
          <p:nvSpPr>
            <p:cNvPr id="118" name="Line 191"/>
            <p:cNvSpPr>
              <a:spLocks noChangeShapeType="1"/>
            </p:cNvSpPr>
            <p:nvPr/>
          </p:nvSpPr>
          <p:spPr bwMode="auto">
            <a:xfrm>
              <a:off x="1155486" y="2564665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Line 192"/>
            <p:cNvSpPr>
              <a:spLocks noChangeShapeType="1"/>
            </p:cNvSpPr>
            <p:nvPr/>
          </p:nvSpPr>
          <p:spPr bwMode="auto">
            <a:xfrm>
              <a:off x="1155486" y="2609115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Line 193"/>
            <p:cNvSpPr>
              <a:spLocks noChangeShapeType="1"/>
            </p:cNvSpPr>
            <p:nvPr/>
          </p:nvSpPr>
          <p:spPr bwMode="auto">
            <a:xfrm>
              <a:off x="1155486" y="2658327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Line 194"/>
            <p:cNvSpPr>
              <a:spLocks noChangeShapeType="1"/>
            </p:cNvSpPr>
            <p:nvPr/>
          </p:nvSpPr>
          <p:spPr bwMode="auto">
            <a:xfrm>
              <a:off x="1155486" y="2707540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Line 195"/>
            <p:cNvSpPr>
              <a:spLocks noChangeShapeType="1"/>
            </p:cNvSpPr>
            <p:nvPr/>
          </p:nvSpPr>
          <p:spPr bwMode="auto">
            <a:xfrm>
              <a:off x="1155486" y="2751990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Line 196"/>
            <p:cNvSpPr>
              <a:spLocks noChangeShapeType="1"/>
            </p:cNvSpPr>
            <p:nvPr/>
          </p:nvSpPr>
          <p:spPr bwMode="auto">
            <a:xfrm>
              <a:off x="1155486" y="2801202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Line 197"/>
            <p:cNvSpPr>
              <a:spLocks noChangeShapeType="1"/>
            </p:cNvSpPr>
            <p:nvPr/>
          </p:nvSpPr>
          <p:spPr bwMode="auto">
            <a:xfrm>
              <a:off x="1155486" y="2845652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Line 198"/>
            <p:cNvSpPr>
              <a:spLocks noChangeShapeType="1"/>
            </p:cNvSpPr>
            <p:nvPr/>
          </p:nvSpPr>
          <p:spPr bwMode="auto">
            <a:xfrm>
              <a:off x="1460286" y="2564665"/>
              <a:ext cx="138113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Line 199"/>
            <p:cNvSpPr>
              <a:spLocks noChangeShapeType="1"/>
            </p:cNvSpPr>
            <p:nvPr/>
          </p:nvSpPr>
          <p:spPr bwMode="auto">
            <a:xfrm>
              <a:off x="1460286" y="2609115"/>
              <a:ext cx="138113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Line 200"/>
            <p:cNvSpPr>
              <a:spLocks noChangeShapeType="1"/>
            </p:cNvSpPr>
            <p:nvPr/>
          </p:nvSpPr>
          <p:spPr bwMode="auto">
            <a:xfrm>
              <a:off x="1460286" y="2658327"/>
              <a:ext cx="138113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Line 201"/>
            <p:cNvSpPr>
              <a:spLocks noChangeShapeType="1"/>
            </p:cNvSpPr>
            <p:nvPr/>
          </p:nvSpPr>
          <p:spPr bwMode="auto">
            <a:xfrm>
              <a:off x="1460286" y="2707540"/>
              <a:ext cx="138113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Line 202"/>
            <p:cNvSpPr>
              <a:spLocks noChangeShapeType="1"/>
            </p:cNvSpPr>
            <p:nvPr/>
          </p:nvSpPr>
          <p:spPr bwMode="auto">
            <a:xfrm>
              <a:off x="1460286" y="2751990"/>
              <a:ext cx="138113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Line 203"/>
            <p:cNvSpPr>
              <a:spLocks noChangeShapeType="1"/>
            </p:cNvSpPr>
            <p:nvPr/>
          </p:nvSpPr>
          <p:spPr bwMode="auto">
            <a:xfrm>
              <a:off x="1460286" y="2801202"/>
              <a:ext cx="138113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Line 204"/>
            <p:cNvSpPr>
              <a:spLocks noChangeShapeType="1"/>
            </p:cNvSpPr>
            <p:nvPr/>
          </p:nvSpPr>
          <p:spPr bwMode="auto">
            <a:xfrm>
              <a:off x="1460286" y="2845652"/>
              <a:ext cx="88900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Line 206"/>
            <p:cNvSpPr>
              <a:spLocks noChangeShapeType="1"/>
            </p:cNvSpPr>
            <p:nvPr/>
          </p:nvSpPr>
          <p:spPr bwMode="auto">
            <a:xfrm flipV="1">
              <a:off x="1372973" y="2482114"/>
              <a:ext cx="0" cy="449263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07"/>
            <p:cNvSpPr>
              <a:spLocks/>
            </p:cNvSpPr>
            <p:nvPr/>
          </p:nvSpPr>
          <p:spPr bwMode="auto">
            <a:xfrm>
              <a:off x="1084048" y="2482114"/>
              <a:ext cx="582613" cy="449263"/>
            </a:xfrm>
            <a:custGeom>
              <a:avLst/>
              <a:gdLst>
                <a:gd name="T0" fmla="*/ 155 w 155"/>
                <a:gd name="T1" fmla="*/ 112 h 120"/>
                <a:gd name="T2" fmla="*/ 147 w 155"/>
                <a:gd name="T3" fmla="*/ 120 h 120"/>
                <a:gd name="T4" fmla="*/ 8 w 155"/>
                <a:gd name="T5" fmla="*/ 120 h 120"/>
                <a:gd name="T6" fmla="*/ 0 w 155"/>
                <a:gd name="T7" fmla="*/ 112 h 120"/>
                <a:gd name="T8" fmla="*/ 0 w 155"/>
                <a:gd name="T9" fmla="*/ 8 h 120"/>
                <a:gd name="T10" fmla="*/ 8 w 155"/>
                <a:gd name="T11" fmla="*/ 0 h 120"/>
                <a:gd name="T12" fmla="*/ 147 w 155"/>
                <a:gd name="T13" fmla="*/ 0 h 120"/>
                <a:gd name="T14" fmla="*/ 155 w 155"/>
                <a:gd name="T15" fmla="*/ 8 h 120"/>
                <a:gd name="T16" fmla="*/ 155 w 155"/>
                <a:gd name="T1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20">
                  <a:moveTo>
                    <a:pt x="155" y="112"/>
                  </a:moveTo>
                  <a:cubicBezTo>
                    <a:pt x="155" y="116"/>
                    <a:pt x="151" y="120"/>
                    <a:pt x="147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6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1" y="0"/>
                    <a:pt x="155" y="3"/>
                    <a:pt x="155" y="8"/>
                  </a:cubicBezTo>
                  <a:lnTo>
                    <a:pt x="155" y="112"/>
                  </a:lnTo>
                  <a:close/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08"/>
            <p:cNvSpPr>
              <a:spLocks/>
            </p:cNvSpPr>
            <p:nvPr/>
          </p:nvSpPr>
          <p:spPr bwMode="auto">
            <a:xfrm>
              <a:off x="1347573" y="2823427"/>
              <a:ext cx="55563" cy="52388"/>
            </a:xfrm>
            <a:custGeom>
              <a:avLst/>
              <a:gdLst>
                <a:gd name="T0" fmla="*/ 11 w 15"/>
                <a:gd name="T1" fmla="*/ 0 h 14"/>
                <a:gd name="T2" fmla="*/ 15 w 15"/>
                <a:gd name="T3" fmla="*/ 4 h 14"/>
                <a:gd name="T4" fmla="*/ 15 w 15"/>
                <a:gd name="T5" fmla="*/ 10 h 14"/>
                <a:gd name="T6" fmla="*/ 11 w 15"/>
                <a:gd name="T7" fmla="*/ 14 h 14"/>
                <a:gd name="T8" fmla="*/ 4 w 15"/>
                <a:gd name="T9" fmla="*/ 14 h 14"/>
                <a:gd name="T10" fmla="*/ 0 w 15"/>
                <a:gd name="T11" fmla="*/ 10 h 14"/>
                <a:gd name="T12" fmla="*/ 0 w 15"/>
                <a:gd name="T13" fmla="*/ 4 h 14"/>
                <a:gd name="T14" fmla="*/ 4 w 15"/>
                <a:gd name="T15" fmla="*/ 0 h 14"/>
                <a:gd name="T16" fmla="*/ 11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1" y="0"/>
                  </a:moveTo>
                  <a:cubicBezTo>
                    <a:pt x="13" y="0"/>
                    <a:pt x="15" y="2"/>
                    <a:pt x="15" y="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2"/>
                    <a:pt x="13" y="14"/>
                    <a:pt x="11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" y="14"/>
                    <a:pt x="0" y="12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09"/>
            <p:cNvSpPr>
              <a:spLocks/>
            </p:cNvSpPr>
            <p:nvPr/>
          </p:nvSpPr>
          <p:spPr bwMode="auto">
            <a:xfrm>
              <a:off x="1347573" y="2631339"/>
              <a:ext cx="55563" cy="52388"/>
            </a:xfrm>
            <a:custGeom>
              <a:avLst/>
              <a:gdLst>
                <a:gd name="T0" fmla="*/ 11 w 15"/>
                <a:gd name="T1" fmla="*/ 0 h 14"/>
                <a:gd name="T2" fmla="*/ 15 w 15"/>
                <a:gd name="T3" fmla="*/ 4 h 14"/>
                <a:gd name="T4" fmla="*/ 15 w 15"/>
                <a:gd name="T5" fmla="*/ 10 h 14"/>
                <a:gd name="T6" fmla="*/ 11 w 15"/>
                <a:gd name="T7" fmla="*/ 14 h 14"/>
                <a:gd name="T8" fmla="*/ 4 w 15"/>
                <a:gd name="T9" fmla="*/ 14 h 14"/>
                <a:gd name="T10" fmla="*/ 0 w 15"/>
                <a:gd name="T11" fmla="*/ 10 h 14"/>
                <a:gd name="T12" fmla="*/ 0 w 15"/>
                <a:gd name="T13" fmla="*/ 4 h 14"/>
                <a:gd name="T14" fmla="*/ 4 w 15"/>
                <a:gd name="T15" fmla="*/ 0 h 14"/>
                <a:gd name="T16" fmla="*/ 11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1" y="0"/>
                  </a:moveTo>
                  <a:cubicBezTo>
                    <a:pt x="13" y="0"/>
                    <a:pt x="15" y="2"/>
                    <a:pt x="15" y="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2"/>
                    <a:pt x="13" y="14"/>
                    <a:pt x="11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" y="14"/>
                    <a:pt x="0" y="12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10"/>
            <p:cNvSpPr>
              <a:spLocks/>
            </p:cNvSpPr>
            <p:nvPr/>
          </p:nvSpPr>
          <p:spPr bwMode="auto">
            <a:xfrm>
              <a:off x="1347573" y="2534502"/>
              <a:ext cx="55563" cy="52388"/>
            </a:xfrm>
            <a:custGeom>
              <a:avLst/>
              <a:gdLst>
                <a:gd name="T0" fmla="*/ 11 w 15"/>
                <a:gd name="T1" fmla="*/ 0 h 14"/>
                <a:gd name="T2" fmla="*/ 15 w 15"/>
                <a:gd name="T3" fmla="*/ 4 h 14"/>
                <a:gd name="T4" fmla="*/ 15 w 15"/>
                <a:gd name="T5" fmla="*/ 10 h 14"/>
                <a:gd name="T6" fmla="*/ 11 w 15"/>
                <a:gd name="T7" fmla="*/ 14 h 14"/>
                <a:gd name="T8" fmla="*/ 4 w 15"/>
                <a:gd name="T9" fmla="*/ 14 h 14"/>
                <a:gd name="T10" fmla="*/ 0 w 15"/>
                <a:gd name="T11" fmla="*/ 10 h 14"/>
                <a:gd name="T12" fmla="*/ 0 w 15"/>
                <a:gd name="T13" fmla="*/ 4 h 14"/>
                <a:gd name="T14" fmla="*/ 4 w 15"/>
                <a:gd name="T15" fmla="*/ 0 h 14"/>
                <a:gd name="T16" fmla="*/ 11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1" y="0"/>
                  </a:moveTo>
                  <a:cubicBezTo>
                    <a:pt x="13" y="0"/>
                    <a:pt x="15" y="2"/>
                    <a:pt x="15" y="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2"/>
                    <a:pt x="13" y="14"/>
                    <a:pt x="11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" y="14"/>
                    <a:pt x="0" y="12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11"/>
            <p:cNvSpPr>
              <a:spLocks/>
            </p:cNvSpPr>
            <p:nvPr/>
          </p:nvSpPr>
          <p:spPr bwMode="auto">
            <a:xfrm>
              <a:off x="1347573" y="2729764"/>
              <a:ext cx="55563" cy="47625"/>
            </a:xfrm>
            <a:custGeom>
              <a:avLst/>
              <a:gdLst>
                <a:gd name="T0" fmla="*/ 11 w 15"/>
                <a:gd name="T1" fmla="*/ 0 h 13"/>
                <a:gd name="T2" fmla="*/ 15 w 15"/>
                <a:gd name="T3" fmla="*/ 4 h 13"/>
                <a:gd name="T4" fmla="*/ 15 w 15"/>
                <a:gd name="T5" fmla="*/ 9 h 13"/>
                <a:gd name="T6" fmla="*/ 11 w 15"/>
                <a:gd name="T7" fmla="*/ 13 h 13"/>
                <a:gd name="T8" fmla="*/ 4 w 15"/>
                <a:gd name="T9" fmla="*/ 13 h 13"/>
                <a:gd name="T10" fmla="*/ 0 w 15"/>
                <a:gd name="T11" fmla="*/ 9 h 13"/>
                <a:gd name="T12" fmla="*/ 0 w 15"/>
                <a:gd name="T13" fmla="*/ 4 h 13"/>
                <a:gd name="T14" fmla="*/ 4 w 15"/>
                <a:gd name="T15" fmla="*/ 0 h 13"/>
                <a:gd name="T16" fmla="*/ 11 w 15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3">
                  <a:moveTo>
                    <a:pt x="11" y="0"/>
                  </a:moveTo>
                  <a:cubicBezTo>
                    <a:pt x="13" y="0"/>
                    <a:pt x="15" y="1"/>
                    <a:pt x="15" y="4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2"/>
                    <a:pt x="13" y="13"/>
                    <a:pt x="11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1" y="13"/>
                    <a:pt x="0" y="12"/>
                    <a:pt x="0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932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535580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  <a:gridCol w="3048000"/>
                <a:gridCol w="3048000"/>
              </a:tblGrid>
              <a:tr h="2286000">
                <a:tc gridSpan="3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6CE"/>
                    </a:solidFill>
                  </a:tcPr>
                </a:tc>
              </a:tr>
              <a:tr h="2286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6CE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629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6CE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6CE"/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42107" y="367335"/>
            <a:ext cx="83490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小知 </a:t>
            </a:r>
            <a:r>
              <a:rPr lang="en-US" altLang="zh-CN" sz="6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-</a:t>
            </a:r>
            <a:r>
              <a:rPr lang="zh-CN" altLang="en-US" sz="6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改变获取服务习惯 </a:t>
            </a:r>
            <a:endParaRPr lang="zh-CN" altLang="en-US" sz="60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868084" y="2718048"/>
            <a:ext cx="1427968" cy="1535411"/>
            <a:chOff x="-95250" y="161926"/>
            <a:chExt cx="654051" cy="703263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11113" y="161926"/>
              <a:ext cx="547688" cy="552450"/>
            </a:xfrm>
            <a:custGeom>
              <a:avLst/>
              <a:gdLst>
                <a:gd name="T0" fmla="*/ 108 w 146"/>
                <a:gd name="T1" fmla="*/ 145 h 147"/>
                <a:gd name="T2" fmla="*/ 102 w 146"/>
                <a:gd name="T3" fmla="*/ 145 h 147"/>
                <a:gd name="T4" fmla="*/ 1 w 146"/>
                <a:gd name="T5" fmla="*/ 44 h 147"/>
                <a:gd name="T6" fmla="*/ 1 w 146"/>
                <a:gd name="T7" fmla="*/ 39 h 147"/>
                <a:gd name="T8" fmla="*/ 39 w 146"/>
                <a:gd name="T9" fmla="*/ 1 h 147"/>
                <a:gd name="T10" fmla="*/ 44 w 146"/>
                <a:gd name="T11" fmla="*/ 1 h 147"/>
                <a:gd name="T12" fmla="*/ 145 w 146"/>
                <a:gd name="T13" fmla="*/ 102 h 147"/>
                <a:gd name="T14" fmla="*/ 145 w 146"/>
                <a:gd name="T15" fmla="*/ 108 h 147"/>
                <a:gd name="T16" fmla="*/ 108 w 146"/>
                <a:gd name="T17" fmla="*/ 14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47">
                  <a:moveTo>
                    <a:pt x="108" y="145"/>
                  </a:moveTo>
                  <a:cubicBezTo>
                    <a:pt x="106" y="147"/>
                    <a:pt x="103" y="147"/>
                    <a:pt x="102" y="145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3"/>
                    <a:pt x="0" y="40"/>
                    <a:pt x="1" y="39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0" y="0"/>
                    <a:pt x="43" y="0"/>
                    <a:pt x="44" y="1"/>
                  </a:cubicBezTo>
                  <a:cubicBezTo>
                    <a:pt x="145" y="102"/>
                    <a:pt x="145" y="102"/>
                    <a:pt x="145" y="102"/>
                  </a:cubicBezTo>
                  <a:cubicBezTo>
                    <a:pt x="146" y="104"/>
                    <a:pt x="146" y="106"/>
                    <a:pt x="145" y="108"/>
                  </a:cubicBezTo>
                  <a:lnTo>
                    <a:pt x="108" y="145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88900" y="598488"/>
              <a:ext cx="431800" cy="217488"/>
            </a:xfrm>
            <a:custGeom>
              <a:avLst/>
              <a:gdLst>
                <a:gd name="T0" fmla="*/ 104 w 115"/>
                <a:gd name="T1" fmla="*/ 12 h 58"/>
                <a:gd name="T2" fmla="*/ 114 w 115"/>
                <a:gd name="T3" fmla="*/ 21 h 58"/>
                <a:gd name="T4" fmla="*/ 114 w 115"/>
                <a:gd name="T5" fmla="*/ 27 h 58"/>
                <a:gd name="T6" fmla="*/ 84 w 115"/>
                <a:gd name="T7" fmla="*/ 57 h 58"/>
                <a:gd name="T8" fmla="*/ 78 w 115"/>
                <a:gd name="T9" fmla="*/ 57 h 58"/>
                <a:gd name="T10" fmla="*/ 23 w 115"/>
                <a:gd name="T11" fmla="*/ 2 h 58"/>
                <a:gd name="T12" fmla="*/ 18 w 115"/>
                <a:gd name="T13" fmla="*/ 2 h 58"/>
                <a:gd name="T14" fmla="*/ 0 w 115"/>
                <a:gd name="T15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58">
                  <a:moveTo>
                    <a:pt x="104" y="12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3"/>
                    <a:pt x="115" y="26"/>
                    <a:pt x="114" y="2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2" y="58"/>
                    <a:pt x="80" y="58"/>
                    <a:pt x="78" y="5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0"/>
                    <a:pt x="19" y="0"/>
                    <a:pt x="18" y="2"/>
                  </a:cubicBezTo>
                  <a:cubicBezTo>
                    <a:pt x="0" y="19"/>
                    <a:pt x="0" y="19"/>
                    <a:pt x="0" y="19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-95250" y="635001"/>
              <a:ext cx="230188" cy="230188"/>
            </a:xfrm>
            <a:custGeom>
              <a:avLst/>
              <a:gdLst>
                <a:gd name="T0" fmla="*/ 24 w 61"/>
                <a:gd name="T1" fmla="*/ 60 h 61"/>
                <a:gd name="T2" fmla="*/ 18 w 61"/>
                <a:gd name="T3" fmla="*/ 60 h 61"/>
                <a:gd name="T4" fmla="*/ 1 w 61"/>
                <a:gd name="T5" fmla="*/ 42 h 61"/>
                <a:gd name="T6" fmla="*/ 1 w 61"/>
                <a:gd name="T7" fmla="*/ 37 h 61"/>
                <a:gd name="T8" fmla="*/ 36 w 61"/>
                <a:gd name="T9" fmla="*/ 2 h 61"/>
                <a:gd name="T10" fmla="*/ 42 w 61"/>
                <a:gd name="T11" fmla="*/ 2 h 61"/>
                <a:gd name="T12" fmla="*/ 59 w 61"/>
                <a:gd name="T13" fmla="*/ 19 h 61"/>
                <a:gd name="T14" fmla="*/ 59 w 61"/>
                <a:gd name="T15" fmla="*/ 25 h 61"/>
                <a:gd name="T16" fmla="*/ 24 w 61"/>
                <a:gd name="T17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1">
                  <a:moveTo>
                    <a:pt x="24" y="60"/>
                  </a:moveTo>
                  <a:cubicBezTo>
                    <a:pt x="23" y="61"/>
                    <a:pt x="20" y="61"/>
                    <a:pt x="18" y="6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1"/>
                    <a:pt x="0" y="38"/>
                    <a:pt x="1" y="37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1" y="21"/>
                    <a:pt x="61" y="23"/>
                    <a:pt x="59" y="25"/>
                  </a:cubicBezTo>
                  <a:lnTo>
                    <a:pt x="24" y="60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Line 8"/>
            <p:cNvSpPr>
              <a:spLocks noChangeShapeType="1"/>
            </p:cNvSpPr>
            <p:nvPr/>
          </p:nvSpPr>
          <p:spPr bwMode="auto">
            <a:xfrm flipH="1">
              <a:off x="449263" y="601663"/>
              <a:ext cx="87313" cy="87313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67156" y="2525596"/>
            <a:ext cx="1605175" cy="1727863"/>
            <a:chOff x="1279525" y="3249613"/>
            <a:chExt cx="498475" cy="536575"/>
          </a:xfrm>
        </p:grpSpPr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1279525" y="3249613"/>
              <a:ext cx="385763" cy="536575"/>
            </a:xfrm>
            <a:custGeom>
              <a:avLst/>
              <a:gdLst>
                <a:gd name="T0" fmla="*/ 103 w 103"/>
                <a:gd name="T1" fmla="*/ 91 h 143"/>
                <a:gd name="T2" fmla="*/ 51 w 103"/>
                <a:gd name="T3" fmla="*/ 143 h 143"/>
                <a:gd name="T4" fmla="*/ 0 w 103"/>
                <a:gd name="T5" fmla="*/ 91 h 143"/>
                <a:gd name="T6" fmla="*/ 51 w 103"/>
                <a:gd name="T7" fmla="*/ 0 h 143"/>
                <a:gd name="T8" fmla="*/ 103 w 103"/>
                <a:gd name="T9" fmla="*/ 9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43">
                  <a:moveTo>
                    <a:pt x="103" y="91"/>
                  </a:moveTo>
                  <a:cubicBezTo>
                    <a:pt x="103" y="120"/>
                    <a:pt x="80" y="143"/>
                    <a:pt x="51" y="143"/>
                  </a:cubicBezTo>
                  <a:cubicBezTo>
                    <a:pt x="23" y="143"/>
                    <a:pt x="0" y="120"/>
                    <a:pt x="0" y="91"/>
                  </a:cubicBezTo>
                  <a:cubicBezTo>
                    <a:pt x="0" y="63"/>
                    <a:pt x="51" y="0"/>
                    <a:pt x="51" y="0"/>
                  </a:cubicBezTo>
                  <a:cubicBezTo>
                    <a:pt x="51" y="0"/>
                    <a:pt x="103" y="63"/>
                    <a:pt x="103" y="91"/>
                  </a:cubicBez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1651000" y="3373438"/>
              <a:ext cx="127000" cy="254000"/>
            </a:xfrm>
            <a:custGeom>
              <a:avLst/>
              <a:gdLst>
                <a:gd name="T0" fmla="*/ 0 w 34"/>
                <a:gd name="T1" fmla="*/ 13 h 68"/>
                <a:gd name="T2" fmla="*/ 9 w 34"/>
                <a:gd name="T3" fmla="*/ 0 h 68"/>
                <a:gd name="T4" fmla="*/ 34 w 34"/>
                <a:gd name="T5" fmla="*/ 44 h 68"/>
                <a:gd name="T6" fmla="*/ 15 w 34"/>
                <a:gd name="T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68">
                  <a:moveTo>
                    <a:pt x="0" y="13"/>
                  </a:moveTo>
                  <a:cubicBezTo>
                    <a:pt x="5" y="6"/>
                    <a:pt x="9" y="0"/>
                    <a:pt x="9" y="0"/>
                  </a:cubicBezTo>
                  <a:cubicBezTo>
                    <a:pt x="9" y="0"/>
                    <a:pt x="34" y="31"/>
                    <a:pt x="34" y="44"/>
                  </a:cubicBezTo>
                  <a:cubicBezTo>
                    <a:pt x="34" y="56"/>
                    <a:pt x="26" y="66"/>
                    <a:pt x="15" y="68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507826" y="4777051"/>
            <a:ext cx="1951519" cy="1939901"/>
            <a:chOff x="8961438" y="73026"/>
            <a:chExt cx="800100" cy="795337"/>
          </a:xfrm>
        </p:grpSpPr>
        <p:sp>
          <p:nvSpPr>
            <p:cNvPr id="28" name="Line 124"/>
            <p:cNvSpPr>
              <a:spLocks noChangeShapeType="1"/>
            </p:cNvSpPr>
            <p:nvPr/>
          </p:nvSpPr>
          <p:spPr bwMode="auto">
            <a:xfrm flipH="1">
              <a:off x="9021763" y="133351"/>
              <a:ext cx="349250" cy="34925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25"/>
            <p:cNvSpPr>
              <a:spLocks/>
            </p:cNvSpPr>
            <p:nvPr/>
          </p:nvSpPr>
          <p:spPr bwMode="auto">
            <a:xfrm>
              <a:off x="9351963" y="73026"/>
              <a:ext cx="79375" cy="77788"/>
            </a:xfrm>
            <a:custGeom>
              <a:avLst/>
              <a:gdLst>
                <a:gd name="T0" fmla="*/ 50 w 50"/>
                <a:gd name="T1" fmla="*/ 26 h 49"/>
                <a:gd name="T2" fmla="*/ 24 w 50"/>
                <a:gd name="T3" fmla="*/ 49 h 49"/>
                <a:gd name="T4" fmla="*/ 0 w 50"/>
                <a:gd name="T5" fmla="*/ 26 h 49"/>
                <a:gd name="T6" fmla="*/ 24 w 50"/>
                <a:gd name="T7" fmla="*/ 0 h 49"/>
                <a:gd name="T8" fmla="*/ 50 w 50"/>
                <a:gd name="T9" fmla="*/ 2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9">
                  <a:moveTo>
                    <a:pt x="50" y="26"/>
                  </a:moveTo>
                  <a:lnTo>
                    <a:pt x="24" y="49"/>
                  </a:lnTo>
                  <a:lnTo>
                    <a:pt x="0" y="26"/>
                  </a:lnTo>
                  <a:lnTo>
                    <a:pt x="24" y="0"/>
                  </a:lnTo>
                  <a:lnTo>
                    <a:pt x="50" y="26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26"/>
            <p:cNvSpPr>
              <a:spLocks/>
            </p:cNvSpPr>
            <p:nvPr/>
          </p:nvSpPr>
          <p:spPr bwMode="auto">
            <a:xfrm>
              <a:off x="8961438" y="463551"/>
              <a:ext cx="79375" cy="77788"/>
            </a:xfrm>
            <a:custGeom>
              <a:avLst/>
              <a:gdLst>
                <a:gd name="T0" fmla="*/ 50 w 50"/>
                <a:gd name="T1" fmla="*/ 23 h 49"/>
                <a:gd name="T2" fmla="*/ 26 w 50"/>
                <a:gd name="T3" fmla="*/ 49 h 49"/>
                <a:gd name="T4" fmla="*/ 0 w 50"/>
                <a:gd name="T5" fmla="*/ 23 h 49"/>
                <a:gd name="T6" fmla="*/ 26 w 50"/>
                <a:gd name="T7" fmla="*/ 0 h 49"/>
                <a:gd name="T8" fmla="*/ 50 w 50"/>
                <a:gd name="T9" fmla="*/ 2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9">
                  <a:moveTo>
                    <a:pt x="50" y="23"/>
                  </a:moveTo>
                  <a:lnTo>
                    <a:pt x="26" y="49"/>
                  </a:ln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127"/>
            <p:cNvSpPr>
              <a:spLocks noChangeArrowheads="1"/>
            </p:cNvSpPr>
            <p:nvPr/>
          </p:nvSpPr>
          <p:spPr bwMode="auto">
            <a:xfrm>
              <a:off x="9178925" y="290513"/>
              <a:ext cx="33338" cy="3333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Oval 128"/>
            <p:cNvSpPr>
              <a:spLocks noChangeArrowheads="1"/>
            </p:cNvSpPr>
            <p:nvPr/>
          </p:nvSpPr>
          <p:spPr bwMode="auto">
            <a:xfrm>
              <a:off x="9178925" y="290513"/>
              <a:ext cx="33338" cy="333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29"/>
            <p:cNvSpPr>
              <a:spLocks/>
            </p:cNvSpPr>
            <p:nvPr/>
          </p:nvSpPr>
          <p:spPr bwMode="auto">
            <a:xfrm>
              <a:off x="9101138" y="211138"/>
              <a:ext cx="660400" cy="657225"/>
            </a:xfrm>
            <a:custGeom>
              <a:avLst/>
              <a:gdLst>
                <a:gd name="T0" fmla="*/ 88 w 176"/>
                <a:gd name="T1" fmla="*/ 175 h 175"/>
                <a:gd name="T2" fmla="*/ 0 w 176"/>
                <a:gd name="T3" fmla="*/ 88 h 175"/>
                <a:gd name="T4" fmla="*/ 88 w 176"/>
                <a:gd name="T5" fmla="*/ 0 h 175"/>
                <a:gd name="T6" fmla="*/ 176 w 176"/>
                <a:gd name="T7" fmla="*/ 8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" h="175">
                  <a:moveTo>
                    <a:pt x="88" y="175"/>
                  </a:moveTo>
                  <a:cubicBezTo>
                    <a:pt x="39" y="175"/>
                    <a:pt x="0" y="136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6" y="0"/>
                    <a:pt x="176" y="39"/>
                    <a:pt x="176" y="88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876928" y="5081336"/>
            <a:ext cx="1527536" cy="1296480"/>
            <a:chOff x="6462713" y="6199188"/>
            <a:chExt cx="566738" cy="481013"/>
          </a:xfrm>
        </p:grpSpPr>
        <p:sp>
          <p:nvSpPr>
            <p:cNvPr id="35" name="Freeform 244"/>
            <p:cNvSpPr>
              <a:spLocks/>
            </p:cNvSpPr>
            <p:nvPr/>
          </p:nvSpPr>
          <p:spPr bwMode="auto">
            <a:xfrm>
              <a:off x="6462713" y="6465888"/>
              <a:ext cx="465138" cy="214313"/>
            </a:xfrm>
            <a:custGeom>
              <a:avLst/>
              <a:gdLst>
                <a:gd name="T0" fmla="*/ 42 w 124"/>
                <a:gd name="T1" fmla="*/ 0 h 57"/>
                <a:gd name="T2" fmla="*/ 8 w 124"/>
                <a:gd name="T3" fmla="*/ 0 h 57"/>
                <a:gd name="T4" fmla="*/ 0 w 124"/>
                <a:gd name="T5" fmla="*/ 8 h 57"/>
                <a:gd name="T6" fmla="*/ 0 w 124"/>
                <a:gd name="T7" fmla="*/ 49 h 57"/>
                <a:gd name="T8" fmla="*/ 8 w 124"/>
                <a:gd name="T9" fmla="*/ 57 h 57"/>
                <a:gd name="T10" fmla="*/ 124 w 124"/>
                <a:gd name="T1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57">
                  <a:moveTo>
                    <a:pt x="4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24" y="57"/>
                    <a:pt x="124" y="57"/>
                    <a:pt x="124" y="57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45"/>
            <p:cNvSpPr>
              <a:spLocks/>
            </p:cNvSpPr>
            <p:nvPr/>
          </p:nvSpPr>
          <p:spPr bwMode="auto">
            <a:xfrm>
              <a:off x="6515100" y="6210300"/>
              <a:ext cx="307975" cy="461963"/>
            </a:xfrm>
            <a:custGeom>
              <a:avLst/>
              <a:gdLst>
                <a:gd name="T0" fmla="*/ 80 w 82"/>
                <a:gd name="T1" fmla="*/ 40 h 123"/>
                <a:gd name="T2" fmla="*/ 44 w 82"/>
                <a:gd name="T3" fmla="*/ 3 h 123"/>
                <a:gd name="T4" fmla="*/ 32 w 82"/>
                <a:gd name="T5" fmla="*/ 3 h 123"/>
                <a:gd name="T6" fmla="*/ 3 w 82"/>
                <a:gd name="T7" fmla="*/ 32 h 123"/>
                <a:gd name="T8" fmla="*/ 3 w 82"/>
                <a:gd name="T9" fmla="*/ 44 h 123"/>
                <a:gd name="T10" fmla="*/ 82 w 82"/>
                <a:gd name="T1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123">
                  <a:moveTo>
                    <a:pt x="80" y="40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1" y="0"/>
                    <a:pt x="35" y="0"/>
                    <a:pt x="32" y="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5"/>
                    <a:pt x="0" y="41"/>
                    <a:pt x="3" y="44"/>
                  </a:cubicBezTo>
                  <a:cubicBezTo>
                    <a:pt x="82" y="123"/>
                    <a:pt x="82" y="123"/>
                    <a:pt x="82" y="123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46"/>
            <p:cNvSpPr>
              <a:spLocks/>
            </p:cNvSpPr>
            <p:nvPr/>
          </p:nvSpPr>
          <p:spPr bwMode="auto">
            <a:xfrm>
              <a:off x="6815138" y="6199188"/>
              <a:ext cx="214313" cy="481013"/>
            </a:xfrm>
            <a:custGeom>
              <a:avLst/>
              <a:gdLst>
                <a:gd name="T0" fmla="*/ 49 w 57"/>
                <a:gd name="T1" fmla="*/ 128 h 128"/>
                <a:gd name="T2" fmla="*/ 57 w 57"/>
                <a:gd name="T3" fmla="*/ 120 h 128"/>
                <a:gd name="T4" fmla="*/ 57 w 57"/>
                <a:gd name="T5" fmla="*/ 8 h 128"/>
                <a:gd name="T6" fmla="*/ 49 w 57"/>
                <a:gd name="T7" fmla="*/ 0 h 128"/>
                <a:gd name="T8" fmla="*/ 8 w 57"/>
                <a:gd name="T9" fmla="*/ 0 h 128"/>
                <a:gd name="T10" fmla="*/ 0 w 57"/>
                <a:gd name="T11" fmla="*/ 8 h 128"/>
                <a:gd name="T12" fmla="*/ 0 w 57"/>
                <a:gd name="T13" fmla="*/ 120 h 128"/>
                <a:gd name="T14" fmla="*/ 8 w 57"/>
                <a:gd name="T15" fmla="*/ 128 h 128"/>
                <a:gd name="T16" fmla="*/ 49 w 5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128">
                  <a:moveTo>
                    <a:pt x="49" y="128"/>
                  </a:moveTo>
                  <a:cubicBezTo>
                    <a:pt x="54" y="128"/>
                    <a:pt x="57" y="124"/>
                    <a:pt x="57" y="120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4"/>
                    <a:pt x="54" y="0"/>
                    <a:pt x="4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lnTo>
                    <a:pt x="49" y="128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Oval 247"/>
            <p:cNvSpPr>
              <a:spLocks noChangeArrowheads="1"/>
            </p:cNvSpPr>
            <p:nvPr/>
          </p:nvSpPr>
          <p:spPr bwMode="auto">
            <a:xfrm>
              <a:off x="6859588" y="6605588"/>
              <a:ext cx="33338" cy="33338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3661913" y="2745391"/>
            <a:ext cx="191659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移动情景感知</a:t>
            </a:r>
            <a:r>
              <a:rPr lang="en-US" altLang="zh-CN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-</a:t>
            </a:r>
            <a:r>
              <a:rPr lang="zh-CN" altLang="en-US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随时随地知你心</a:t>
            </a:r>
            <a:endParaRPr lang="zh-CN" altLang="en-US" sz="16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27561" y="5209057"/>
            <a:ext cx="191659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价格歧视</a:t>
            </a:r>
            <a:r>
              <a:rPr lang="en-US" altLang="zh-CN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-</a:t>
            </a:r>
            <a:r>
              <a:rPr lang="zh-CN" altLang="en-US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最大限度平衡商业价值</a:t>
            </a:r>
            <a:endParaRPr lang="zh-CN" altLang="en-US" sz="16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760304" y="2747621"/>
            <a:ext cx="191659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机器学习</a:t>
            </a:r>
            <a:r>
              <a:rPr lang="en-US" altLang="zh-CN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-</a:t>
            </a:r>
            <a:r>
              <a:rPr lang="zh-CN" altLang="en-US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协同过滤推荐算法</a:t>
            </a:r>
            <a:r>
              <a:rPr lang="en-US" altLang="zh-CN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Mahout</a:t>
            </a:r>
            <a:endParaRPr lang="zh-CN" altLang="en-US" sz="16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709841" y="5209057"/>
            <a:ext cx="19165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商户管理平台</a:t>
            </a:r>
            <a:r>
              <a:rPr lang="en-US" altLang="zh-CN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+</a:t>
            </a:r>
            <a:r>
              <a:rPr lang="zh-CN" altLang="en-US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消费者移动</a:t>
            </a:r>
            <a:r>
              <a:rPr lang="en-US" altLang="zh-CN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APP=</a:t>
            </a:r>
            <a:r>
              <a:rPr lang="zh-CN" altLang="en-US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满足个性化消费新平台</a:t>
            </a:r>
            <a:endParaRPr lang="zh-CN" altLang="en-US" sz="16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43" name="等腰三角形 42"/>
          <p:cNvSpPr/>
          <p:nvPr/>
        </p:nvSpPr>
        <p:spPr>
          <a:xfrm rot="5400000">
            <a:off x="2914412" y="3222827"/>
            <a:ext cx="608862" cy="358155"/>
          </a:xfrm>
          <a:prstGeom prst="triangle">
            <a:avLst/>
          </a:prstGeom>
          <a:solidFill>
            <a:srgbClr val="07C6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 rot="10800000">
            <a:off x="7347003" y="4566033"/>
            <a:ext cx="608863" cy="358154"/>
          </a:xfrm>
          <a:prstGeom prst="triangle">
            <a:avLst/>
          </a:prstGeom>
          <a:solidFill>
            <a:srgbClr val="07C6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rot="16200000">
            <a:off x="2577416" y="5432874"/>
            <a:ext cx="608862" cy="358155"/>
          </a:xfrm>
          <a:prstGeom prst="triangle">
            <a:avLst/>
          </a:prstGeom>
          <a:solidFill>
            <a:srgbClr val="07C6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>
            <a:off x="10382697" y="4270494"/>
            <a:ext cx="608863" cy="358154"/>
          </a:xfrm>
          <a:prstGeom prst="triangle">
            <a:avLst/>
          </a:prstGeom>
          <a:solidFill>
            <a:srgbClr val="07C6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52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浩如烟海信息让人抓狂</a:t>
            </a:r>
            <a:endParaRPr kumimoji="1" lang="zh-CN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4" name="内容占位符 3" descr="屏幕快照 2016-10-15 下午8.44.47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972" r="-42972"/>
          <a:stretch>
            <a:fillRect/>
          </a:stretch>
        </p:blipFill>
        <p:spPr>
          <a:xfrm>
            <a:off x="-1447800" y="1825625"/>
            <a:ext cx="9772073" cy="4351338"/>
          </a:xfrm>
        </p:spPr>
      </p:pic>
      <p:sp>
        <p:nvSpPr>
          <p:cNvPr id="5" name="圆角矩形 4"/>
          <p:cNvSpPr/>
          <p:nvPr/>
        </p:nvSpPr>
        <p:spPr>
          <a:xfrm>
            <a:off x="1270000" y="2159000"/>
            <a:ext cx="842818" cy="27709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40048" y="1928244"/>
            <a:ext cx="458258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4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70385</a:t>
            </a:r>
            <a:r>
              <a:rPr lang="zh-CN" altLang="en-US" sz="4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条记录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5585541" y="1477818"/>
            <a:ext cx="5765556" cy="3867727"/>
            <a:chOff x="5585541" y="1477818"/>
            <a:chExt cx="5765556" cy="386772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5541" y="1477818"/>
              <a:ext cx="5765556" cy="386772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6260903" y="1803554"/>
              <a:ext cx="4582588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zh-CN" altLang="en-US" sz="44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堵车路上</a:t>
              </a: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3741779" y="3367808"/>
            <a:ext cx="6181539" cy="3490192"/>
            <a:chOff x="3741779" y="3367808"/>
            <a:chExt cx="6181539" cy="349019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1779" y="3367808"/>
              <a:ext cx="6181539" cy="3490192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4023394" y="3630045"/>
              <a:ext cx="4582588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zh-CN" altLang="en-US" sz="44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精彩球赛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310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798278" y="1336430"/>
            <a:ext cx="4290647" cy="4290646"/>
            <a:chOff x="3798277" y="1336430"/>
            <a:chExt cx="4290646" cy="4290646"/>
          </a:xfrm>
        </p:grpSpPr>
        <p:sp>
          <p:nvSpPr>
            <p:cNvPr id="4" name="弧形 3"/>
            <p:cNvSpPr/>
            <p:nvPr/>
          </p:nvSpPr>
          <p:spPr>
            <a:xfrm>
              <a:off x="3798277" y="1336430"/>
              <a:ext cx="4290646" cy="4290646"/>
            </a:xfrm>
            <a:prstGeom prst="arc">
              <a:avLst>
                <a:gd name="adj1" fmla="val 15353387"/>
                <a:gd name="adj2" fmla="val 13860959"/>
              </a:avLst>
            </a:prstGeom>
            <a:ln>
              <a:solidFill>
                <a:srgbClr val="07C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rot="2984630">
              <a:off x="4540026" y="1630003"/>
              <a:ext cx="290683" cy="250588"/>
            </a:xfrm>
            <a:prstGeom prst="triangle">
              <a:avLst/>
            </a:prstGeom>
            <a:solidFill>
              <a:srgbClr val="07C6CE"/>
            </a:solidFill>
            <a:ln>
              <a:solidFill>
                <a:srgbClr val="07C6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2" name="椭圆 11"/>
          <p:cNvSpPr/>
          <p:nvPr/>
        </p:nvSpPr>
        <p:spPr>
          <a:xfrm>
            <a:off x="5936777" y="1261366"/>
            <a:ext cx="150127" cy="150126"/>
          </a:xfrm>
          <a:prstGeom prst="ellipse">
            <a:avLst/>
          </a:prstGeom>
          <a:solidFill>
            <a:srgbClr val="07C6CE"/>
          </a:solidFill>
          <a:ln>
            <a:solidFill>
              <a:srgbClr val="07C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4" name="直接连接符 13"/>
          <p:cNvCxnSpPr>
            <a:stCxn id="12" idx="6"/>
          </p:cNvCxnSpPr>
          <p:nvPr/>
        </p:nvCxnSpPr>
        <p:spPr>
          <a:xfrm>
            <a:off x="6086904" y="1336429"/>
            <a:ext cx="1479105" cy="0"/>
          </a:xfrm>
          <a:prstGeom prst="line">
            <a:avLst/>
          </a:prstGeom>
          <a:solidFill>
            <a:schemeClr val="bg1"/>
          </a:solidFill>
          <a:ln w="3175">
            <a:solidFill>
              <a:srgbClr val="07C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012361" y="3305516"/>
            <a:ext cx="150127" cy="150126"/>
          </a:xfrm>
          <a:prstGeom prst="ellipse">
            <a:avLst/>
          </a:prstGeom>
          <a:solidFill>
            <a:srgbClr val="07C6CE"/>
          </a:solidFill>
          <a:ln>
            <a:solidFill>
              <a:srgbClr val="07C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9" name="直接连接符 18"/>
          <p:cNvCxnSpPr>
            <a:stCxn id="18" idx="6"/>
          </p:cNvCxnSpPr>
          <p:nvPr/>
        </p:nvCxnSpPr>
        <p:spPr>
          <a:xfrm>
            <a:off x="8162487" y="3380579"/>
            <a:ext cx="316104" cy="0"/>
          </a:xfrm>
          <a:prstGeom prst="line">
            <a:avLst/>
          </a:prstGeom>
          <a:solidFill>
            <a:schemeClr val="bg1"/>
          </a:solidFill>
          <a:ln w="3175">
            <a:solidFill>
              <a:srgbClr val="07C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6805390" y="5354463"/>
            <a:ext cx="150127" cy="150126"/>
          </a:xfrm>
          <a:prstGeom prst="ellipse">
            <a:avLst/>
          </a:prstGeom>
          <a:solidFill>
            <a:srgbClr val="07C6CE"/>
          </a:solidFill>
          <a:ln>
            <a:solidFill>
              <a:srgbClr val="07C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2" name="直接连接符 21"/>
          <p:cNvCxnSpPr>
            <a:stCxn id="21" idx="6"/>
          </p:cNvCxnSpPr>
          <p:nvPr/>
        </p:nvCxnSpPr>
        <p:spPr>
          <a:xfrm>
            <a:off x="6955515" y="5429526"/>
            <a:ext cx="316143" cy="0"/>
          </a:xfrm>
          <a:prstGeom prst="line">
            <a:avLst/>
          </a:prstGeom>
          <a:solidFill>
            <a:schemeClr val="bg1"/>
          </a:solidFill>
          <a:ln w="3175">
            <a:solidFill>
              <a:srgbClr val="07C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4162643" y="4746345"/>
            <a:ext cx="150127" cy="150126"/>
          </a:xfrm>
          <a:prstGeom prst="ellipse">
            <a:avLst/>
          </a:prstGeom>
          <a:solidFill>
            <a:srgbClr val="07C6CE"/>
          </a:solidFill>
          <a:ln>
            <a:solidFill>
              <a:srgbClr val="07C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3643087" y="4821408"/>
            <a:ext cx="519557" cy="0"/>
          </a:xfrm>
          <a:prstGeom prst="line">
            <a:avLst/>
          </a:prstGeom>
          <a:ln w="3175">
            <a:solidFill>
              <a:srgbClr val="07C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4140898" y="2092532"/>
            <a:ext cx="150127" cy="150126"/>
          </a:xfrm>
          <a:prstGeom prst="ellipse">
            <a:avLst/>
          </a:prstGeom>
          <a:solidFill>
            <a:srgbClr val="07C6CE"/>
          </a:solidFill>
          <a:ln>
            <a:solidFill>
              <a:srgbClr val="07C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3643087" y="2167595"/>
            <a:ext cx="497811" cy="0"/>
          </a:xfrm>
          <a:prstGeom prst="line">
            <a:avLst/>
          </a:prstGeom>
          <a:ln w="3175">
            <a:solidFill>
              <a:srgbClr val="07C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8942997" y="967098"/>
            <a:ext cx="27063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Meiryo UI" panose="020B0604030504040204" pitchFamily="34" charset="-128"/>
              </a:rPr>
              <a:t>突发路况 </a:t>
            </a:r>
          </a:p>
          <a:p>
            <a:r>
              <a:rPr lang="zh-CN" altLang="en-US" sz="1600" dirty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上班路上突发路况引起道路拥堵主动提醒</a:t>
            </a:r>
          </a:p>
          <a:p>
            <a:endParaRPr lang="zh-CN" altLang="en-US" sz="1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eiryo UI" panose="020B0604030504040204" pitchFamily="34" charset="-128"/>
            </a:endParaRPr>
          </a:p>
          <a:p>
            <a:endParaRPr lang="zh-CN" altLang="en-US" sz="16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7906589" y="1038669"/>
            <a:ext cx="569913" cy="552450"/>
            <a:chOff x="5164138" y="3233738"/>
            <a:chExt cx="569913" cy="552450"/>
          </a:xfrm>
          <a:noFill/>
        </p:grpSpPr>
        <p:sp>
          <p:nvSpPr>
            <p:cNvPr id="37" name="Freeform 135"/>
            <p:cNvSpPr>
              <a:spLocks/>
            </p:cNvSpPr>
            <p:nvPr/>
          </p:nvSpPr>
          <p:spPr bwMode="auto">
            <a:xfrm>
              <a:off x="5164138" y="3376613"/>
              <a:ext cx="569913" cy="315913"/>
            </a:xfrm>
            <a:custGeom>
              <a:avLst/>
              <a:gdLst>
                <a:gd name="T0" fmla="*/ 122 w 152"/>
                <a:gd name="T1" fmla="*/ 84 h 84"/>
                <a:gd name="T2" fmla="*/ 144 w 152"/>
                <a:gd name="T3" fmla="*/ 84 h 84"/>
                <a:gd name="T4" fmla="*/ 152 w 152"/>
                <a:gd name="T5" fmla="*/ 76 h 84"/>
                <a:gd name="T6" fmla="*/ 152 w 152"/>
                <a:gd name="T7" fmla="*/ 8 h 84"/>
                <a:gd name="T8" fmla="*/ 144 w 152"/>
                <a:gd name="T9" fmla="*/ 0 h 84"/>
                <a:gd name="T10" fmla="*/ 8 w 152"/>
                <a:gd name="T11" fmla="*/ 0 h 84"/>
                <a:gd name="T12" fmla="*/ 0 w 152"/>
                <a:gd name="T13" fmla="*/ 8 h 84"/>
                <a:gd name="T14" fmla="*/ 0 w 152"/>
                <a:gd name="T15" fmla="*/ 76 h 84"/>
                <a:gd name="T16" fmla="*/ 8 w 152"/>
                <a:gd name="T17" fmla="*/ 84 h 84"/>
                <a:gd name="T18" fmla="*/ 30 w 152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84">
                  <a:moveTo>
                    <a:pt x="122" y="84"/>
                  </a:moveTo>
                  <a:cubicBezTo>
                    <a:pt x="144" y="84"/>
                    <a:pt x="144" y="84"/>
                    <a:pt x="144" y="84"/>
                  </a:cubicBezTo>
                  <a:cubicBezTo>
                    <a:pt x="148" y="84"/>
                    <a:pt x="152" y="81"/>
                    <a:pt x="152" y="7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3"/>
                    <a:pt x="148" y="0"/>
                    <a:pt x="14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4" y="84"/>
                    <a:pt x="8" y="84"/>
                  </a:cubicBezTo>
                  <a:cubicBezTo>
                    <a:pt x="30" y="84"/>
                    <a:pt x="30" y="84"/>
                    <a:pt x="30" y="84"/>
                  </a:cubicBezTo>
                </a:path>
              </a:pathLst>
            </a:custGeom>
            <a:grpFill/>
            <a:ln w="3175" cap="rnd">
              <a:solidFill>
                <a:srgbClr val="07C6C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8" name="Freeform 136"/>
            <p:cNvSpPr>
              <a:spLocks/>
            </p:cNvSpPr>
            <p:nvPr/>
          </p:nvSpPr>
          <p:spPr bwMode="auto">
            <a:xfrm>
              <a:off x="5260975" y="3233738"/>
              <a:ext cx="374650" cy="134938"/>
            </a:xfrm>
            <a:custGeom>
              <a:avLst/>
              <a:gdLst>
                <a:gd name="T0" fmla="*/ 100 w 100"/>
                <a:gd name="T1" fmla="*/ 36 h 36"/>
                <a:gd name="T2" fmla="*/ 100 w 100"/>
                <a:gd name="T3" fmla="*/ 4 h 36"/>
                <a:gd name="T4" fmla="*/ 96 w 100"/>
                <a:gd name="T5" fmla="*/ 0 h 36"/>
                <a:gd name="T6" fmla="*/ 4 w 100"/>
                <a:gd name="T7" fmla="*/ 0 h 36"/>
                <a:gd name="T8" fmla="*/ 0 w 100"/>
                <a:gd name="T9" fmla="*/ 4 h 36"/>
                <a:gd name="T10" fmla="*/ 0 w 100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36">
                  <a:moveTo>
                    <a:pt x="100" y="36"/>
                  </a:moveTo>
                  <a:cubicBezTo>
                    <a:pt x="100" y="4"/>
                    <a:pt x="100" y="4"/>
                    <a:pt x="100" y="4"/>
                  </a:cubicBezTo>
                  <a:cubicBezTo>
                    <a:pt x="100" y="2"/>
                    <a:pt x="98" y="0"/>
                    <a:pt x="9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6"/>
                    <a:pt x="0" y="36"/>
                    <a:pt x="0" y="36"/>
                  </a:cubicBezTo>
                </a:path>
              </a:pathLst>
            </a:custGeom>
            <a:grpFill/>
            <a:ln w="3175" cap="rnd">
              <a:solidFill>
                <a:srgbClr val="07C6C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9" name="Freeform 137"/>
            <p:cNvSpPr>
              <a:spLocks/>
            </p:cNvSpPr>
            <p:nvPr/>
          </p:nvSpPr>
          <p:spPr bwMode="auto">
            <a:xfrm>
              <a:off x="5276850" y="3582988"/>
              <a:ext cx="344488" cy="203200"/>
            </a:xfrm>
            <a:custGeom>
              <a:avLst/>
              <a:gdLst>
                <a:gd name="T0" fmla="*/ 84 w 92"/>
                <a:gd name="T1" fmla="*/ 0 h 54"/>
                <a:gd name="T2" fmla="*/ 92 w 92"/>
                <a:gd name="T3" fmla="*/ 8 h 54"/>
                <a:gd name="T4" fmla="*/ 92 w 92"/>
                <a:gd name="T5" fmla="*/ 46 h 54"/>
                <a:gd name="T6" fmla="*/ 84 w 92"/>
                <a:gd name="T7" fmla="*/ 54 h 54"/>
                <a:gd name="T8" fmla="*/ 8 w 92"/>
                <a:gd name="T9" fmla="*/ 54 h 54"/>
                <a:gd name="T10" fmla="*/ 0 w 92"/>
                <a:gd name="T11" fmla="*/ 46 h 54"/>
                <a:gd name="T12" fmla="*/ 0 w 92"/>
                <a:gd name="T13" fmla="*/ 8 h 54"/>
                <a:gd name="T14" fmla="*/ 8 w 92"/>
                <a:gd name="T15" fmla="*/ 0 h 54"/>
                <a:gd name="T16" fmla="*/ 84 w 92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54">
                  <a:moveTo>
                    <a:pt x="84" y="0"/>
                  </a:moveTo>
                  <a:cubicBezTo>
                    <a:pt x="88" y="0"/>
                    <a:pt x="92" y="4"/>
                    <a:pt x="92" y="8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50"/>
                    <a:pt x="88" y="54"/>
                    <a:pt x="84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4" y="54"/>
                    <a:pt x="0" y="50"/>
                    <a:pt x="0" y="4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lnTo>
                    <a:pt x="84" y="0"/>
                  </a:lnTo>
                  <a:close/>
                </a:path>
              </a:pathLst>
            </a:custGeom>
            <a:grpFill/>
            <a:ln w="3175" cap="rnd">
              <a:solidFill>
                <a:srgbClr val="07C6C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949628" y="4541214"/>
            <a:ext cx="558800" cy="560388"/>
            <a:chOff x="-46037" y="3214688"/>
            <a:chExt cx="558800" cy="560388"/>
          </a:xfrm>
          <a:noFill/>
        </p:grpSpPr>
        <p:sp>
          <p:nvSpPr>
            <p:cNvPr id="41" name="Freeform 57"/>
            <p:cNvSpPr>
              <a:spLocks/>
            </p:cNvSpPr>
            <p:nvPr/>
          </p:nvSpPr>
          <p:spPr bwMode="auto">
            <a:xfrm>
              <a:off x="-46037" y="3214688"/>
              <a:ext cx="558800" cy="560388"/>
            </a:xfrm>
            <a:custGeom>
              <a:avLst/>
              <a:gdLst>
                <a:gd name="T0" fmla="*/ 58 w 149"/>
                <a:gd name="T1" fmla="*/ 146 h 149"/>
                <a:gd name="T2" fmla="*/ 47 w 149"/>
                <a:gd name="T3" fmla="*/ 146 h 149"/>
                <a:gd name="T4" fmla="*/ 3 w 149"/>
                <a:gd name="T5" fmla="*/ 102 h 149"/>
                <a:gd name="T6" fmla="*/ 3 w 149"/>
                <a:gd name="T7" fmla="*/ 90 h 149"/>
                <a:gd name="T8" fmla="*/ 90 w 149"/>
                <a:gd name="T9" fmla="*/ 3 h 149"/>
                <a:gd name="T10" fmla="*/ 101 w 149"/>
                <a:gd name="T11" fmla="*/ 3 h 149"/>
                <a:gd name="T12" fmla="*/ 145 w 149"/>
                <a:gd name="T13" fmla="*/ 47 h 149"/>
                <a:gd name="T14" fmla="*/ 145 w 149"/>
                <a:gd name="T15" fmla="*/ 59 h 149"/>
                <a:gd name="T16" fmla="*/ 58 w 149"/>
                <a:gd name="T17" fmla="*/ 14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49">
                  <a:moveTo>
                    <a:pt x="58" y="146"/>
                  </a:moveTo>
                  <a:cubicBezTo>
                    <a:pt x="55" y="149"/>
                    <a:pt x="50" y="149"/>
                    <a:pt x="47" y="146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0" y="99"/>
                    <a:pt x="0" y="94"/>
                    <a:pt x="3" y="90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3" y="0"/>
                    <a:pt x="98" y="0"/>
                    <a:pt x="101" y="3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9" y="51"/>
                    <a:pt x="149" y="56"/>
                    <a:pt x="145" y="59"/>
                  </a:cubicBezTo>
                  <a:lnTo>
                    <a:pt x="58" y="146"/>
                  </a:lnTo>
                  <a:close/>
                </a:path>
              </a:pathLst>
            </a:custGeom>
            <a:grpFill/>
            <a:ln w="3175" cap="rnd">
              <a:solidFill>
                <a:srgbClr val="07C6C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2" name="Line 58"/>
            <p:cNvSpPr>
              <a:spLocks noChangeShapeType="1"/>
            </p:cNvSpPr>
            <p:nvPr/>
          </p:nvSpPr>
          <p:spPr bwMode="auto">
            <a:xfrm>
              <a:off x="182563" y="3335338"/>
              <a:ext cx="211138" cy="206375"/>
            </a:xfrm>
            <a:prstGeom prst="line">
              <a:avLst/>
            </a:prstGeom>
            <a:grpFill/>
            <a:ln w="3175" cap="rnd">
              <a:solidFill>
                <a:srgbClr val="07C6C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3" name="Line 59"/>
            <p:cNvSpPr>
              <a:spLocks noChangeShapeType="1"/>
            </p:cNvSpPr>
            <p:nvPr/>
          </p:nvSpPr>
          <p:spPr bwMode="auto">
            <a:xfrm>
              <a:off x="69850" y="3448051"/>
              <a:ext cx="211138" cy="206375"/>
            </a:xfrm>
            <a:prstGeom prst="line">
              <a:avLst/>
            </a:prstGeom>
            <a:grpFill/>
            <a:ln w="3175" cap="rnd">
              <a:solidFill>
                <a:srgbClr val="07C6C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4" name="Line 60"/>
            <p:cNvSpPr>
              <a:spLocks noChangeShapeType="1"/>
            </p:cNvSpPr>
            <p:nvPr/>
          </p:nvSpPr>
          <p:spPr bwMode="auto">
            <a:xfrm flipH="1">
              <a:off x="100013" y="3360738"/>
              <a:ext cx="123825" cy="120650"/>
            </a:xfrm>
            <a:prstGeom prst="line">
              <a:avLst/>
            </a:prstGeom>
            <a:grpFill/>
            <a:ln w="3175" cap="rnd">
              <a:solidFill>
                <a:srgbClr val="07C6C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5" name="Line 61"/>
            <p:cNvSpPr>
              <a:spLocks noChangeShapeType="1"/>
            </p:cNvSpPr>
            <p:nvPr/>
          </p:nvSpPr>
          <p:spPr bwMode="auto">
            <a:xfrm flipH="1">
              <a:off x="130175" y="3387726"/>
              <a:ext cx="120650" cy="123825"/>
            </a:xfrm>
            <a:prstGeom prst="line">
              <a:avLst/>
            </a:prstGeom>
            <a:grpFill/>
            <a:ln w="3175" cap="rnd">
              <a:solidFill>
                <a:srgbClr val="07C6C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6" name="Line 62"/>
            <p:cNvSpPr>
              <a:spLocks noChangeShapeType="1"/>
            </p:cNvSpPr>
            <p:nvPr/>
          </p:nvSpPr>
          <p:spPr bwMode="auto">
            <a:xfrm flipH="1">
              <a:off x="160338" y="3417888"/>
              <a:ext cx="120650" cy="120650"/>
            </a:xfrm>
            <a:prstGeom prst="line">
              <a:avLst/>
            </a:prstGeom>
            <a:grpFill/>
            <a:ln w="3175" cap="rnd">
              <a:solidFill>
                <a:srgbClr val="07C6C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7" name="Line 63"/>
            <p:cNvSpPr>
              <a:spLocks noChangeShapeType="1"/>
            </p:cNvSpPr>
            <p:nvPr/>
          </p:nvSpPr>
          <p:spPr bwMode="auto">
            <a:xfrm flipH="1">
              <a:off x="190500" y="3448051"/>
              <a:ext cx="120650" cy="120650"/>
            </a:xfrm>
            <a:prstGeom prst="line">
              <a:avLst/>
            </a:prstGeom>
            <a:grpFill/>
            <a:ln w="3175" cap="rnd">
              <a:solidFill>
                <a:srgbClr val="07C6C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8" name="Line 64"/>
            <p:cNvSpPr>
              <a:spLocks noChangeShapeType="1"/>
            </p:cNvSpPr>
            <p:nvPr/>
          </p:nvSpPr>
          <p:spPr bwMode="auto">
            <a:xfrm flipH="1">
              <a:off x="217488" y="3473451"/>
              <a:ext cx="119063" cy="123825"/>
            </a:xfrm>
            <a:prstGeom prst="line">
              <a:avLst/>
            </a:prstGeom>
            <a:grpFill/>
            <a:ln w="3175" cap="rnd">
              <a:solidFill>
                <a:srgbClr val="07C6C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9" name="Line 65"/>
            <p:cNvSpPr>
              <a:spLocks noChangeShapeType="1"/>
            </p:cNvSpPr>
            <p:nvPr/>
          </p:nvSpPr>
          <p:spPr bwMode="auto">
            <a:xfrm flipH="1">
              <a:off x="247650" y="3503613"/>
              <a:ext cx="119063" cy="120650"/>
            </a:xfrm>
            <a:prstGeom prst="line">
              <a:avLst/>
            </a:prstGeom>
            <a:grpFill/>
            <a:ln w="3175" cap="rnd">
              <a:solidFill>
                <a:srgbClr val="07C6C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738205" y="3552344"/>
            <a:ext cx="539751" cy="539750"/>
            <a:chOff x="11701463" y="4713288"/>
            <a:chExt cx="539750" cy="539750"/>
          </a:xfrm>
          <a:noFill/>
        </p:grpSpPr>
        <p:sp>
          <p:nvSpPr>
            <p:cNvPr id="51" name="Freeform 212"/>
            <p:cNvSpPr>
              <a:spLocks noEditPoints="1"/>
            </p:cNvSpPr>
            <p:nvPr/>
          </p:nvSpPr>
          <p:spPr bwMode="auto">
            <a:xfrm>
              <a:off x="11701463" y="4713288"/>
              <a:ext cx="539750" cy="539750"/>
            </a:xfrm>
            <a:custGeom>
              <a:avLst/>
              <a:gdLst>
                <a:gd name="T0" fmla="*/ 0 w 340"/>
                <a:gd name="T1" fmla="*/ 340 h 340"/>
                <a:gd name="T2" fmla="*/ 0 w 340"/>
                <a:gd name="T3" fmla="*/ 0 h 340"/>
                <a:gd name="T4" fmla="*/ 340 w 340"/>
                <a:gd name="T5" fmla="*/ 0 h 340"/>
                <a:gd name="T6" fmla="*/ 0 w 340"/>
                <a:gd name="T7" fmla="*/ 340 h 340"/>
                <a:gd name="T8" fmla="*/ 66 w 340"/>
                <a:gd name="T9" fmla="*/ 66 h 340"/>
                <a:gd name="T10" fmla="*/ 66 w 340"/>
                <a:gd name="T11" fmla="*/ 180 h 340"/>
                <a:gd name="T12" fmla="*/ 180 w 340"/>
                <a:gd name="T13" fmla="*/ 66 h 340"/>
                <a:gd name="T14" fmla="*/ 66 w 340"/>
                <a:gd name="T15" fmla="*/ 6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0" h="340">
                  <a:moveTo>
                    <a:pt x="0" y="340"/>
                  </a:moveTo>
                  <a:lnTo>
                    <a:pt x="0" y="0"/>
                  </a:lnTo>
                  <a:lnTo>
                    <a:pt x="340" y="0"/>
                  </a:lnTo>
                  <a:lnTo>
                    <a:pt x="0" y="340"/>
                  </a:lnTo>
                  <a:close/>
                  <a:moveTo>
                    <a:pt x="66" y="66"/>
                  </a:moveTo>
                  <a:lnTo>
                    <a:pt x="66" y="180"/>
                  </a:lnTo>
                  <a:lnTo>
                    <a:pt x="180" y="66"/>
                  </a:lnTo>
                  <a:lnTo>
                    <a:pt x="66" y="66"/>
                  </a:lnTo>
                  <a:close/>
                </a:path>
              </a:pathLst>
            </a:custGeom>
            <a:grpFill/>
            <a:ln w="3175" cap="rnd">
              <a:solidFill>
                <a:srgbClr val="07C6C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2" name="Line 213"/>
            <p:cNvSpPr>
              <a:spLocks noChangeShapeType="1"/>
            </p:cNvSpPr>
            <p:nvPr/>
          </p:nvSpPr>
          <p:spPr bwMode="auto">
            <a:xfrm>
              <a:off x="11791950" y="4727575"/>
              <a:ext cx="0" cy="26988"/>
            </a:xfrm>
            <a:prstGeom prst="line">
              <a:avLst/>
            </a:prstGeom>
            <a:grpFill/>
            <a:ln w="3175" cap="rnd">
              <a:solidFill>
                <a:srgbClr val="07C6C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3" name="Line 214"/>
            <p:cNvSpPr>
              <a:spLocks noChangeShapeType="1"/>
            </p:cNvSpPr>
            <p:nvPr/>
          </p:nvSpPr>
          <p:spPr bwMode="auto">
            <a:xfrm>
              <a:off x="11869738" y="4727575"/>
              <a:ext cx="0" cy="26988"/>
            </a:xfrm>
            <a:prstGeom prst="line">
              <a:avLst/>
            </a:prstGeom>
            <a:grpFill/>
            <a:ln w="3175" cap="rnd">
              <a:solidFill>
                <a:srgbClr val="07C6C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4" name="Line 215"/>
            <p:cNvSpPr>
              <a:spLocks noChangeShapeType="1"/>
            </p:cNvSpPr>
            <p:nvPr/>
          </p:nvSpPr>
          <p:spPr bwMode="auto">
            <a:xfrm>
              <a:off x="11952288" y="4727575"/>
              <a:ext cx="0" cy="26988"/>
            </a:xfrm>
            <a:prstGeom prst="line">
              <a:avLst/>
            </a:prstGeom>
            <a:grpFill/>
            <a:ln w="3175" cap="rnd">
              <a:solidFill>
                <a:srgbClr val="07C6C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5" name="Line 216"/>
            <p:cNvSpPr>
              <a:spLocks noChangeShapeType="1"/>
            </p:cNvSpPr>
            <p:nvPr/>
          </p:nvSpPr>
          <p:spPr bwMode="auto">
            <a:xfrm>
              <a:off x="12031663" y="4727575"/>
              <a:ext cx="0" cy="26988"/>
            </a:xfrm>
            <a:prstGeom prst="line">
              <a:avLst/>
            </a:prstGeom>
            <a:grpFill/>
            <a:ln w="3175" cap="rnd">
              <a:solidFill>
                <a:srgbClr val="07C6C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6" name="Line 217"/>
            <p:cNvSpPr>
              <a:spLocks noChangeShapeType="1"/>
            </p:cNvSpPr>
            <p:nvPr/>
          </p:nvSpPr>
          <p:spPr bwMode="auto">
            <a:xfrm>
              <a:off x="12111038" y="4727575"/>
              <a:ext cx="0" cy="26988"/>
            </a:xfrm>
            <a:prstGeom prst="line">
              <a:avLst/>
            </a:prstGeom>
            <a:grpFill/>
            <a:ln w="3175" cap="rnd">
              <a:solidFill>
                <a:srgbClr val="07C6C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884897" y="1910256"/>
            <a:ext cx="671513" cy="506413"/>
            <a:chOff x="-112713" y="6203950"/>
            <a:chExt cx="671513" cy="506413"/>
          </a:xfrm>
          <a:noFill/>
        </p:grpSpPr>
        <p:sp>
          <p:nvSpPr>
            <p:cNvPr id="58" name="Freeform 218"/>
            <p:cNvSpPr>
              <a:spLocks/>
            </p:cNvSpPr>
            <p:nvPr/>
          </p:nvSpPr>
          <p:spPr bwMode="auto">
            <a:xfrm>
              <a:off x="-112713" y="6223000"/>
              <a:ext cx="671513" cy="487363"/>
            </a:xfrm>
            <a:custGeom>
              <a:avLst/>
              <a:gdLst>
                <a:gd name="T0" fmla="*/ 169 w 179"/>
                <a:gd name="T1" fmla="*/ 110 h 130"/>
                <a:gd name="T2" fmla="*/ 124 w 179"/>
                <a:gd name="T3" fmla="*/ 120 h 130"/>
                <a:gd name="T4" fmla="*/ 111 w 179"/>
                <a:gd name="T5" fmla="*/ 81 h 130"/>
                <a:gd name="T6" fmla="*/ 107 w 179"/>
                <a:gd name="T7" fmla="*/ 86 h 130"/>
                <a:gd name="T8" fmla="*/ 0 w 179"/>
                <a:gd name="T9" fmla="*/ 21 h 130"/>
                <a:gd name="T10" fmla="*/ 38 w 179"/>
                <a:gd name="T11" fmla="*/ 14 h 130"/>
                <a:gd name="T12" fmla="*/ 122 w 179"/>
                <a:gd name="T13" fmla="*/ 64 h 130"/>
                <a:gd name="T14" fmla="*/ 118 w 179"/>
                <a:gd name="T15" fmla="*/ 69 h 130"/>
                <a:gd name="T16" fmla="*/ 159 w 179"/>
                <a:gd name="T17" fmla="*/ 65 h 130"/>
                <a:gd name="T18" fmla="*/ 169 w 179"/>
                <a:gd name="T19" fmla="*/ 11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30">
                  <a:moveTo>
                    <a:pt x="169" y="110"/>
                  </a:moveTo>
                  <a:cubicBezTo>
                    <a:pt x="160" y="125"/>
                    <a:pt x="139" y="130"/>
                    <a:pt x="124" y="120"/>
                  </a:cubicBezTo>
                  <a:cubicBezTo>
                    <a:pt x="111" y="112"/>
                    <a:pt x="106" y="95"/>
                    <a:pt x="111" y="81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16" y="0"/>
                    <a:pt x="38" y="14"/>
                  </a:cubicBezTo>
                  <a:cubicBezTo>
                    <a:pt x="60" y="28"/>
                    <a:pt x="122" y="64"/>
                    <a:pt x="122" y="64"/>
                  </a:cubicBezTo>
                  <a:cubicBezTo>
                    <a:pt x="118" y="69"/>
                    <a:pt x="118" y="69"/>
                    <a:pt x="118" y="69"/>
                  </a:cubicBezTo>
                  <a:cubicBezTo>
                    <a:pt x="129" y="58"/>
                    <a:pt x="146" y="56"/>
                    <a:pt x="159" y="65"/>
                  </a:cubicBezTo>
                  <a:cubicBezTo>
                    <a:pt x="175" y="74"/>
                    <a:pt x="179" y="95"/>
                    <a:pt x="169" y="110"/>
                  </a:cubicBezTo>
                  <a:close/>
                </a:path>
              </a:pathLst>
            </a:custGeom>
            <a:grpFill/>
            <a:ln w="3175" cap="rnd">
              <a:solidFill>
                <a:srgbClr val="07C6C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9" name="Freeform 219"/>
            <p:cNvSpPr>
              <a:spLocks/>
            </p:cNvSpPr>
            <p:nvPr/>
          </p:nvSpPr>
          <p:spPr bwMode="auto">
            <a:xfrm>
              <a:off x="360362" y="6507163"/>
              <a:ext cx="115888" cy="120650"/>
            </a:xfrm>
            <a:custGeom>
              <a:avLst/>
              <a:gdLst>
                <a:gd name="T0" fmla="*/ 27 w 31"/>
                <a:gd name="T1" fmla="*/ 24 h 32"/>
                <a:gd name="T2" fmla="*/ 8 w 31"/>
                <a:gd name="T3" fmla="*/ 28 h 32"/>
                <a:gd name="T4" fmla="*/ 4 w 31"/>
                <a:gd name="T5" fmla="*/ 9 h 32"/>
                <a:gd name="T6" fmla="*/ 23 w 31"/>
                <a:gd name="T7" fmla="*/ 5 h 32"/>
                <a:gd name="T8" fmla="*/ 27 w 31"/>
                <a:gd name="T9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27" y="24"/>
                  </a:moveTo>
                  <a:cubicBezTo>
                    <a:pt x="23" y="30"/>
                    <a:pt x="15" y="32"/>
                    <a:pt x="8" y="28"/>
                  </a:cubicBezTo>
                  <a:cubicBezTo>
                    <a:pt x="2" y="24"/>
                    <a:pt x="0" y="15"/>
                    <a:pt x="4" y="9"/>
                  </a:cubicBezTo>
                  <a:cubicBezTo>
                    <a:pt x="8" y="2"/>
                    <a:pt x="17" y="0"/>
                    <a:pt x="23" y="5"/>
                  </a:cubicBezTo>
                  <a:cubicBezTo>
                    <a:pt x="30" y="9"/>
                    <a:pt x="31" y="17"/>
                    <a:pt x="27" y="24"/>
                  </a:cubicBezTo>
                  <a:close/>
                </a:path>
              </a:pathLst>
            </a:custGeom>
            <a:grpFill/>
            <a:ln w="3175" cap="rnd">
              <a:solidFill>
                <a:srgbClr val="07C6C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0" name="Freeform 220"/>
            <p:cNvSpPr>
              <a:spLocks/>
            </p:cNvSpPr>
            <p:nvPr/>
          </p:nvSpPr>
          <p:spPr bwMode="auto">
            <a:xfrm>
              <a:off x="236537" y="6203950"/>
              <a:ext cx="322263" cy="255588"/>
            </a:xfrm>
            <a:custGeom>
              <a:avLst/>
              <a:gdLst>
                <a:gd name="T0" fmla="*/ 63 w 86"/>
                <a:gd name="T1" fmla="*/ 68 h 68"/>
                <a:gd name="T2" fmla="*/ 66 w 86"/>
                <a:gd name="T3" fmla="*/ 66 h 68"/>
                <a:gd name="T4" fmla="*/ 76 w 86"/>
                <a:gd name="T5" fmla="*/ 20 h 68"/>
                <a:gd name="T6" fmla="*/ 31 w 86"/>
                <a:gd name="T7" fmla="*/ 10 h 68"/>
                <a:gd name="T8" fmla="*/ 18 w 86"/>
                <a:gd name="T9" fmla="*/ 49 h 68"/>
                <a:gd name="T10" fmla="*/ 14 w 86"/>
                <a:gd name="T11" fmla="*/ 44 h 68"/>
                <a:gd name="T12" fmla="*/ 0 w 86"/>
                <a:gd name="T13" fmla="*/ 5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68">
                  <a:moveTo>
                    <a:pt x="63" y="68"/>
                  </a:moveTo>
                  <a:cubicBezTo>
                    <a:pt x="64" y="67"/>
                    <a:pt x="65" y="66"/>
                    <a:pt x="66" y="66"/>
                  </a:cubicBezTo>
                  <a:cubicBezTo>
                    <a:pt x="82" y="56"/>
                    <a:pt x="86" y="36"/>
                    <a:pt x="76" y="20"/>
                  </a:cubicBezTo>
                  <a:cubicBezTo>
                    <a:pt x="67" y="5"/>
                    <a:pt x="46" y="0"/>
                    <a:pt x="31" y="10"/>
                  </a:cubicBezTo>
                  <a:cubicBezTo>
                    <a:pt x="18" y="19"/>
                    <a:pt x="13" y="35"/>
                    <a:pt x="18" y="49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grpFill/>
            <a:ln w="3175" cap="rnd">
              <a:solidFill>
                <a:srgbClr val="07C6C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1" name="Freeform 221"/>
            <p:cNvSpPr>
              <a:spLocks/>
            </p:cNvSpPr>
            <p:nvPr/>
          </p:nvSpPr>
          <p:spPr bwMode="auto">
            <a:xfrm>
              <a:off x="330200" y="6432550"/>
              <a:ext cx="33338" cy="26988"/>
            </a:xfrm>
            <a:custGeom>
              <a:avLst/>
              <a:gdLst>
                <a:gd name="T0" fmla="*/ 1 w 9"/>
                <a:gd name="T1" fmla="*/ 7 h 7"/>
                <a:gd name="T2" fmla="*/ 4 w 9"/>
                <a:gd name="T3" fmla="*/ 5 h 7"/>
                <a:gd name="T4" fmla="*/ 0 w 9"/>
                <a:gd name="T5" fmla="*/ 0 h 7"/>
                <a:gd name="T6" fmla="*/ 9 w 9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1" y="7"/>
                  </a:moveTo>
                  <a:cubicBezTo>
                    <a:pt x="3" y="6"/>
                    <a:pt x="4" y="5"/>
                    <a:pt x="4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3"/>
                    <a:pt x="6" y="5"/>
                    <a:pt x="9" y="7"/>
                  </a:cubicBezTo>
                </a:path>
              </a:pathLst>
            </a:custGeom>
            <a:grpFill/>
            <a:ln w="3175" cap="rnd">
              <a:solidFill>
                <a:srgbClr val="07C6C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2" name="Freeform 222"/>
            <p:cNvSpPr>
              <a:spLocks/>
            </p:cNvSpPr>
            <p:nvPr/>
          </p:nvSpPr>
          <p:spPr bwMode="auto">
            <a:xfrm>
              <a:off x="-112713" y="6459538"/>
              <a:ext cx="349250" cy="236538"/>
            </a:xfrm>
            <a:custGeom>
              <a:avLst/>
              <a:gdLst>
                <a:gd name="T0" fmla="*/ 68 w 93"/>
                <a:gd name="T1" fmla="*/ 0 h 63"/>
                <a:gd name="T2" fmla="*/ 0 w 93"/>
                <a:gd name="T3" fmla="*/ 41 h 63"/>
                <a:gd name="T4" fmla="*/ 38 w 93"/>
                <a:gd name="T5" fmla="*/ 48 h 63"/>
                <a:gd name="T6" fmla="*/ 93 w 93"/>
                <a:gd name="T7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63">
                  <a:moveTo>
                    <a:pt x="68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16" y="63"/>
                    <a:pt x="38" y="48"/>
                  </a:cubicBezTo>
                  <a:cubicBezTo>
                    <a:pt x="50" y="41"/>
                    <a:pt x="74" y="26"/>
                    <a:pt x="93" y="15"/>
                  </a:cubicBezTo>
                </a:path>
              </a:pathLst>
            </a:custGeom>
            <a:grpFill/>
            <a:ln w="3175" cap="rnd">
              <a:solidFill>
                <a:srgbClr val="07C6C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3" name="Freeform 223"/>
            <p:cNvSpPr>
              <a:spLocks/>
            </p:cNvSpPr>
            <p:nvPr/>
          </p:nvSpPr>
          <p:spPr bwMode="auto">
            <a:xfrm>
              <a:off x="360362" y="6286500"/>
              <a:ext cx="115888" cy="119063"/>
            </a:xfrm>
            <a:custGeom>
              <a:avLst/>
              <a:gdLst>
                <a:gd name="T0" fmla="*/ 27 w 31"/>
                <a:gd name="T1" fmla="*/ 8 h 32"/>
                <a:gd name="T2" fmla="*/ 8 w 31"/>
                <a:gd name="T3" fmla="*/ 4 h 32"/>
                <a:gd name="T4" fmla="*/ 4 w 31"/>
                <a:gd name="T5" fmla="*/ 23 h 32"/>
                <a:gd name="T6" fmla="*/ 23 w 31"/>
                <a:gd name="T7" fmla="*/ 28 h 32"/>
                <a:gd name="T8" fmla="*/ 27 w 31"/>
                <a:gd name="T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27" y="8"/>
                  </a:moveTo>
                  <a:cubicBezTo>
                    <a:pt x="23" y="2"/>
                    <a:pt x="15" y="0"/>
                    <a:pt x="8" y="4"/>
                  </a:cubicBezTo>
                  <a:cubicBezTo>
                    <a:pt x="2" y="8"/>
                    <a:pt x="0" y="17"/>
                    <a:pt x="4" y="23"/>
                  </a:cubicBezTo>
                  <a:cubicBezTo>
                    <a:pt x="8" y="30"/>
                    <a:pt x="17" y="32"/>
                    <a:pt x="23" y="28"/>
                  </a:cubicBezTo>
                  <a:cubicBezTo>
                    <a:pt x="30" y="24"/>
                    <a:pt x="31" y="15"/>
                    <a:pt x="27" y="8"/>
                  </a:cubicBezTo>
                  <a:close/>
                </a:path>
              </a:pathLst>
            </a:custGeom>
            <a:grpFill/>
            <a:ln w="3175" cap="rnd">
              <a:solidFill>
                <a:srgbClr val="07C6C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4" name="Oval 224"/>
            <p:cNvSpPr>
              <a:spLocks noChangeArrowheads="1"/>
            </p:cNvSpPr>
            <p:nvPr/>
          </p:nvSpPr>
          <p:spPr bwMode="auto">
            <a:xfrm>
              <a:off x="231775" y="6440488"/>
              <a:ext cx="22225" cy="22225"/>
            </a:xfrm>
            <a:prstGeom prst="ellipse">
              <a:avLst/>
            </a:prstGeom>
            <a:grpFill/>
            <a:ln w="3175">
              <a:solidFill>
                <a:srgbClr val="07C6CE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458057" y="5252087"/>
            <a:ext cx="558800" cy="547688"/>
            <a:chOff x="9082088" y="6143625"/>
            <a:chExt cx="558800" cy="547688"/>
          </a:xfrm>
          <a:noFill/>
        </p:grpSpPr>
        <p:sp>
          <p:nvSpPr>
            <p:cNvPr id="66" name="Oval 265"/>
            <p:cNvSpPr>
              <a:spLocks noChangeArrowheads="1"/>
            </p:cNvSpPr>
            <p:nvPr/>
          </p:nvSpPr>
          <p:spPr bwMode="auto">
            <a:xfrm>
              <a:off x="9082088" y="6350000"/>
              <a:ext cx="341313" cy="341313"/>
            </a:xfrm>
            <a:prstGeom prst="ellipse">
              <a:avLst/>
            </a:prstGeom>
            <a:grpFill/>
            <a:ln w="3175" cap="rnd">
              <a:solidFill>
                <a:srgbClr val="07C6C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7" name="Oval 266"/>
            <p:cNvSpPr>
              <a:spLocks noChangeArrowheads="1"/>
            </p:cNvSpPr>
            <p:nvPr/>
          </p:nvSpPr>
          <p:spPr bwMode="auto">
            <a:xfrm>
              <a:off x="9299575" y="6350000"/>
              <a:ext cx="341313" cy="341313"/>
            </a:xfrm>
            <a:prstGeom prst="ellipse">
              <a:avLst/>
            </a:prstGeom>
            <a:grpFill/>
            <a:ln w="3175" cap="rnd">
              <a:solidFill>
                <a:srgbClr val="07C6C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8" name="Oval 267"/>
            <p:cNvSpPr>
              <a:spLocks noChangeArrowheads="1"/>
            </p:cNvSpPr>
            <p:nvPr/>
          </p:nvSpPr>
          <p:spPr bwMode="auto">
            <a:xfrm>
              <a:off x="9190038" y="6143625"/>
              <a:ext cx="341313" cy="346075"/>
            </a:xfrm>
            <a:prstGeom prst="ellipse">
              <a:avLst/>
            </a:prstGeom>
            <a:grpFill/>
            <a:ln w="3175" cap="rnd">
              <a:solidFill>
                <a:srgbClr val="07C6C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69" name="矩形 68"/>
          <p:cNvSpPr/>
          <p:nvPr/>
        </p:nvSpPr>
        <p:spPr>
          <a:xfrm>
            <a:off x="8630646" y="2343116"/>
            <a:ext cx="24706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Meiryo UI" panose="020B0604030504040204" pitchFamily="34" charset="-128"/>
              </a:rPr>
              <a:t>个</a:t>
            </a:r>
            <a:r>
              <a:rPr lang="zh-CN" altLang="en-US" sz="16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Meiryo UI" panose="020B0604030504040204" pitchFamily="34" charset="-128"/>
              </a:rPr>
              <a:t>性推荐</a:t>
            </a:r>
          </a:p>
          <a:p>
            <a:r>
              <a:rPr lang="zh-CN" altLang="en-US" sz="1600" dirty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半小时电影就要开场，推荐更低折扣快餐，对胃更对时</a:t>
            </a:r>
          </a:p>
          <a:p>
            <a:endParaRPr lang="zh-CN" altLang="en-US" sz="1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eiryo UI" panose="020B0604030504040204" pitchFamily="34" charset="-128"/>
            </a:endParaRPr>
          </a:p>
          <a:p>
            <a:endParaRPr lang="zh-CN" altLang="en-US" sz="16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8555458" y="5186514"/>
            <a:ext cx="31932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Meiryo UI" panose="020B0604030504040204" pitchFamily="34" charset="-128"/>
              </a:rPr>
              <a:t>协同推荐</a:t>
            </a:r>
          </a:p>
          <a:p>
            <a:r>
              <a:rPr lang="zh-CN" altLang="en-US" sz="1600" dirty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根据用户习惯，识别用户特征群，机器学习协同推荐</a:t>
            </a:r>
          </a:p>
          <a:p>
            <a:endParaRPr lang="zh-CN" altLang="en-US" sz="16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857830" y="5466570"/>
            <a:ext cx="17931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价格歧视</a:t>
            </a:r>
          </a:p>
          <a:p>
            <a:r>
              <a:rPr lang="zh-CN" altLang="en-US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大众点评</a:t>
            </a:r>
            <a:r>
              <a:rPr lang="en-US" altLang="zh-CN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90</a:t>
            </a:r>
            <a:r>
              <a:rPr lang="zh-CN" altLang="en-US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元抵</a:t>
            </a:r>
            <a:r>
              <a:rPr lang="en-US" altLang="zh-CN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100</a:t>
            </a:r>
            <a:r>
              <a:rPr lang="zh-CN" altLang="en-US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，小知竟能</a:t>
            </a:r>
            <a:r>
              <a:rPr lang="en-US" altLang="zh-CN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60</a:t>
            </a:r>
            <a:r>
              <a:rPr lang="zh-CN" altLang="en-US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抵</a:t>
            </a:r>
            <a:r>
              <a:rPr lang="en-US" altLang="zh-CN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100</a:t>
            </a:r>
            <a:endParaRPr lang="zh-CN" altLang="en-US" sz="16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92759" y="1844137"/>
            <a:ext cx="19165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生活助手</a:t>
            </a:r>
          </a:p>
          <a:p>
            <a:r>
              <a:rPr lang="zh-CN" altLang="en-US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预定的电影不能错过</a:t>
            </a:r>
            <a:endParaRPr lang="zh-CN" altLang="en-US" sz="16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342107" y="367335"/>
            <a:ext cx="59552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小知</a:t>
            </a:r>
            <a:r>
              <a:rPr lang="en-US" altLang="zh-CN" sz="54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-</a:t>
            </a:r>
            <a:r>
              <a:rPr lang="zh-CN" altLang="en-US" sz="54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智能你的生活</a:t>
            </a:r>
            <a:endParaRPr lang="zh-CN" altLang="en-US" sz="54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772320" y="1901562"/>
            <a:ext cx="0" cy="911194"/>
          </a:xfrm>
          <a:prstGeom prst="line">
            <a:avLst/>
          </a:prstGeom>
          <a:ln w="76200">
            <a:solidFill>
              <a:srgbClr val="07C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8737328" y="1003596"/>
            <a:ext cx="0" cy="911194"/>
          </a:xfrm>
          <a:prstGeom prst="line">
            <a:avLst/>
          </a:prstGeom>
          <a:ln w="76200">
            <a:solidFill>
              <a:srgbClr val="07C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8349001" y="5230610"/>
            <a:ext cx="0" cy="911194"/>
          </a:xfrm>
          <a:prstGeom prst="line">
            <a:avLst/>
          </a:prstGeom>
          <a:ln w="76200">
            <a:solidFill>
              <a:srgbClr val="07C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388722" y="5334965"/>
            <a:ext cx="1149479" cy="0"/>
          </a:xfrm>
          <a:prstGeom prst="line">
            <a:avLst/>
          </a:prstGeom>
          <a:ln w="76200">
            <a:solidFill>
              <a:srgbClr val="07C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8703215" y="3375757"/>
            <a:ext cx="1149479" cy="0"/>
          </a:xfrm>
          <a:prstGeom prst="line">
            <a:avLst/>
          </a:prstGeom>
          <a:ln w="76200">
            <a:solidFill>
              <a:srgbClr val="07C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406439" y="2029332"/>
            <a:ext cx="312136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rgbClr val="DF629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Better</a:t>
            </a:r>
            <a:r>
              <a:rPr lang="zh-CN" altLang="en-US" sz="8000" b="1" dirty="0" smtClean="0">
                <a:solidFill>
                  <a:srgbClr val="DF629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  <a:p>
            <a:pPr algn="ctr"/>
            <a:r>
              <a:rPr lang="en-US" altLang="zh-CN" sz="8000" b="1" dirty="0" smtClean="0">
                <a:solidFill>
                  <a:srgbClr val="DF629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your</a:t>
            </a:r>
          </a:p>
          <a:p>
            <a:pPr algn="ctr"/>
            <a:r>
              <a:rPr lang="en-US" altLang="zh-CN" sz="8000" b="1" dirty="0" smtClean="0">
                <a:solidFill>
                  <a:srgbClr val="DF629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life</a:t>
            </a:r>
            <a:endParaRPr lang="zh-CN" altLang="en-US" sz="8000" b="1" dirty="0">
              <a:solidFill>
                <a:srgbClr val="DF629A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743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82" t="639" b="997"/>
          <a:stretch/>
        </p:blipFill>
        <p:spPr>
          <a:xfrm>
            <a:off x="1" y="0"/>
            <a:ext cx="1220775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09511" y="2265568"/>
            <a:ext cx="27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小知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Smart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APP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12689" y="2478370"/>
            <a:ext cx="56156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  <a:endParaRPr lang="zh-CN" altLang="en-US" sz="9600" b="1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50821" y="361484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商业模式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7" name="图片 6" descr="logo2.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301" y="5390479"/>
            <a:ext cx="32639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3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传统大众点评，美团团购网站</a:t>
            </a:r>
            <a:endParaRPr kumimoji="1" lang="zh-CN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312189" cy="4351338"/>
          </a:xfrm>
        </p:spPr>
        <p:txBody>
          <a:bodyPr/>
          <a:lstStyle/>
          <a:p>
            <a:r>
              <a:rPr kumimoji="1" lang="zh-CN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价格作为唯一吸引力，复购率低</a:t>
            </a:r>
            <a:endParaRPr kumimoji="1" lang="en-US" altLang="zh-CN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kumimoji="1" lang="zh-CN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商家“品牌损耗”</a:t>
            </a:r>
          </a:p>
          <a:p>
            <a:r>
              <a:rPr kumimoji="1" lang="zh-CN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质量缩水，用户体验差</a:t>
            </a:r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233" y="1730145"/>
            <a:ext cx="6037016" cy="477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107" y="367335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市场策略</a:t>
            </a:r>
            <a:endParaRPr lang="zh-CN" altLang="en-US" sz="54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11015" y="3348111"/>
            <a:ext cx="1150737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11015" y="2194560"/>
            <a:ext cx="0" cy="39530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855635" y="2197100"/>
            <a:ext cx="0" cy="39530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718806" y="2185341"/>
            <a:ext cx="0" cy="39530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840694" y="2032484"/>
            <a:ext cx="0" cy="39530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组合 94"/>
          <p:cNvGrpSpPr/>
          <p:nvPr/>
        </p:nvGrpSpPr>
        <p:grpSpPr>
          <a:xfrm>
            <a:off x="7509413" y="1838056"/>
            <a:ext cx="759671" cy="800100"/>
            <a:chOff x="5677411" y="2293486"/>
            <a:chExt cx="547688" cy="800100"/>
          </a:xfrm>
        </p:grpSpPr>
        <p:sp>
          <p:nvSpPr>
            <p:cNvPr id="32" name="Freeform 103"/>
            <p:cNvSpPr>
              <a:spLocks/>
            </p:cNvSpPr>
            <p:nvPr/>
          </p:nvSpPr>
          <p:spPr bwMode="auto">
            <a:xfrm>
              <a:off x="5842511" y="2684011"/>
              <a:ext cx="382588" cy="409575"/>
            </a:xfrm>
            <a:custGeom>
              <a:avLst/>
              <a:gdLst>
                <a:gd name="T0" fmla="*/ 102 w 102"/>
                <a:gd name="T1" fmla="*/ 8 h 109"/>
                <a:gd name="T2" fmla="*/ 94 w 102"/>
                <a:gd name="T3" fmla="*/ 0 h 109"/>
                <a:gd name="T4" fmla="*/ 8 w 102"/>
                <a:gd name="T5" fmla="*/ 0 h 109"/>
                <a:gd name="T6" fmla="*/ 0 w 102"/>
                <a:gd name="T7" fmla="*/ 8 h 109"/>
                <a:gd name="T8" fmla="*/ 0 w 102"/>
                <a:gd name="T9" fmla="*/ 101 h 109"/>
                <a:gd name="T10" fmla="*/ 8 w 102"/>
                <a:gd name="T11" fmla="*/ 109 h 109"/>
                <a:gd name="T12" fmla="*/ 94 w 102"/>
                <a:gd name="T13" fmla="*/ 109 h 109"/>
                <a:gd name="T14" fmla="*/ 102 w 102"/>
                <a:gd name="T15" fmla="*/ 101 h 109"/>
                <a:gd name="T16" fmla="*/ 102 w 102"/>
                <a:gd name="T17" fmla="*/ 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09">
                  <a:moveTo>
                    <a:pt x="102" y="8"/>
                  </a:moveTo>
                  <a:cubicBezTo>
                    <a:pt x="102" y="4"/>
                    <a:pt x="98" y="0"/>
                    <a:pt x="9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6"/>
                    <a:pt x="4" y="109"/>
                    <a:pt x="8" y="109"/>
                  </a:cubicBezTo>
                  <a:cubicBezTo>
                    <a:pt x="94" y="109"/>
                    <a:pt x="94" y="109"/>
                    <a:pt x="94" y="109"/>
                  </a:cubicBezTo>
                  <a:cubicBezTo>
                    <a:pt x="98" y="109"/>
                    <a:pt x="102" y="106"/>
                    <a:pt x="102" y="101"/>
                  </a:cubicBezTo>
                  <a:lnTo>
                    <a:pt x="102" y="8"/>
                  </a:lnTo>
                  <a:close/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04"/>
            <p:cNvSpPr>
              <a:spLocks/>
            </p:cNvSpPr>
            <p:nvPr/>
          </p:nvSpPr>
          <p:spPr bwMode="auto">
            <a:xfrm>
              <a:off x="5842511" y="2530024"/>
              <a:ext cx="382588" cy="192088"/>
            </a:xfrm>
            <a:custGeom>
              <a:avLst/>
              <a:gdLst>
                <a:gd name="T0" fmla="*/ 0 w 102"/>
                <a:gd name="T1" fmla="*/ 51 h 51"/>
                <a:gd name="T2" fmla="*/ 51 w 102"/>
                <a:gd name="T3" fmla="*/ 0 h 51"/>
                <a:gd name="T4" fmla="*/ 102 w 102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2" h="51">
                  <a:moveTo>
                    <a:pt x="0" y="51"/>
                  </a:move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105"/>
            <p:cNvSpPr>
              <a:spLocks noChangeArrowheads="1"/>
            </p:cNvSpPr>
            <p:nvPr/>
          </p:nvSpPr>
          <p:spPr bwMode="auto">
            <a:xfrm>
              <a:off x="6018724" y="2458586"/>
              <a:ext cx="30163" cy="6826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7C6CE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06"/>
            <p:cNvSpPr>
              <a:spLocks/>
            </p:cNvSpPr>
            <p:nvPr/>
          </p:nvSpPr>
          <p:spPr bwMode="auto">
            <a:xfrm>
              <a:off x="6018724" y="2458586"/>
              <a:ext cx="30163" cy="68263"/>
            </a:xfrm>
            <a:custGeom>
              <a:avLst/>
              <a:gdLst>
                <a:gd name="T0" fmla="*/ 19 w 19"/>
                <a:gd name="T1" fmla="*/ 43 h 43"/>
                <a:gd name="T2" fmla="*/ 19 w 19"/>
                <a:gd name="T3" fmla="*/ 0 h 43"/>
                <a:gd name="T4" fmla="*/ 0 w 19"/>
                <a:gd name="T5" fmla="*/ 0 h 43"/>
                <a:gd name="T6" fmla="*/ 0 w 19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43">
                  <a:moveTo>
                    <a:pt x="19" y="43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43"/>
                  </a:lnTo>
                </a:path>
              </a:pathLst>
            </a:custGeom>
            <a:noFill/>
            <a:ln w="9525">
              <a:solidFill>
                <a:srgbClr val="07C6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07"/>
            <p:cNvSpPr>
              <a:spLocks/>
            </p:cNvSpPr>
            <p:nvPr/>
          </p:nvSpPr>
          <p:spPr bwMode="auto">
            <a:xfrm>
              <a:off x="6018724" y="2458586"/>
              <a:ext cx="30163" cy="68263"/>
            </a:xfrm>
            <a:custGeom>
              <a:avLst/>
              <a:gdLst>
                <a:gd name="T0" fmla="*/ 19 w 19"/>
                <a:gd name="T1" fmla="*/ 43 h 43"/>
                <a:gd name="T2" fmla="*/ 19 w 19"/>
                <a:gd name="T3" fmla="*/ 0 h 43"/>
                <a:gd name="T4" fmla="*/ 0 w 19"/>
                <a:gd name="T5" fmla="*/ 0 h 43"/>
                <a:gd name="T6" fmla="*/ 0 w 19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43">
                  <a:moveTo>
                    <a:pt x="19" y="43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43"/>
                  </a:lnTo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08"/>
            <p:cNvSpPr>
              <a:spLocks/>
            </p:cNvSpPr>
            <p:nvPr/>
          </p:nvSpPr>
          <p:spPr bwMode="auto">
            <a:xfrm>
              <a:off x="5842511" y="2996749"/>
              <a:ext cx="382588" cy="0"/>
            </a:xfrm>
            <a:custGeom>
              <a:avLst/>
              <a:gdLst>
                <a:gd name="T0" fmla="*/ 0 w 241"/>
                <a:gd name="T1" fmla="*/ 241 w 241"/>
                <a:gd name="T2" fmla="*/ 0 w 24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41">
                  <a:moveTo>
                    <a:pt x="0" y="0"/>
                  </a:moveTo>
                  <a:lnTo>
                    <a:pt x="2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Line 109"/>
            <p:cNvSpPr>
              <a:spLocks noChangeShapeType="1"/>
            </p:cNvSpPr>
            <p:nvPr/>
          </p:nvSpPr>
          <p:spPr bwMode="auto">
            <a:xfrm>
              <a:off x="5842511" y="2996749"/>
              <a:ext cx="3825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Line 110"/>
            <p:cNvSpPr>
              <a:spLocks noChangeShapeType="1"/>
            </p:cNvSpPr>
            <p:nvPr/>
          </p:nvSpPr>
          <p:spPr bwMode="auto">
            <a:xfrm>
              <a:off x="5842511" y="2996749"/>
              <a:ext cx="382588" cy="0"/>
            </a:xfrm>
            <a:prstGeom prst="line">
              <a:avLst/>
            </a:prstGeom>
            <a:noFill/>
            <a:ln w="30163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11"/>
            <p:cNvSpPr>
              <a:spLocks/>
            </p:cNvSpPr>
            <p:nvPr/>
          </p:nvSpPr>
          <p:spPr bwMode="auto">
            <a:xfrm>
              <a:off x="5745674" y="2293486"/>
              <a:ext cx="41275" cy="38100"/>
            </a:xfrm>
            <a:custGeom>
              <a:avLst/>
              <a:gdLst>
                <a:gd name="T0" fmla="*/ 9 w 11"/>
                <a:gd name="T1" fmla="*/ 2 h 10"/>
                <a:gd name="T2" fmla="*/ 9 w 11"/>
                <a:gd name="T3" fmla="*/ 9 h 10"/>
                <a:gd name="T4" fmla="*/ 2 w 11"/>
                <a:gd name="T5" fmla="*/ 9 h 10"/>
                <a:gd name="T6" fmla="*/ 2 w 11"/>
                <a:gd name="T7" fmla="*/ 2 h 10"/>
                <a:gd name="T8" fmla="*/ 9 w 1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11" y="4"/>
                    <a:pt x="11" y="7"/>
                    <a:pt x="9" y="9"/>
                  </a:cubicBezTo>
                  <a:cubicBezTo>
                    <a:pt x="7" y="10"/>
                    <a:pt x="4" y="10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12"/>
            <p:cNvSpPr>
              <a:spLocks/>
            </p:cNvSpPr>
            <p:nvPr/>
          </p:nvSpPr>
          <p:spPr bwMode="auto">
            <a:xfrm>
              <a:off x="5817111" y="2372861"/>
              <a:ext cx="36513" cy="38100"/>
            </a:xfrm>
            <a:custGeom>
              <a:avLst/>
              <a:gdLst>
                <a:gd name="T0" fmla="*/ 9 w 10"/>
                <a:gd name="T1" fmla="*/ 1 h 10"/>
                <a:gd name="T2" fmla="*/ 9 w 10"/>
                <a:gd name="T3" fmla="*/ 8 h 10"/>
                <a:gd name="T4" fmla="*/ 2 w 10"/>
                <a:gd name="T5" fmla="*/ 8 h 10"/>
                <a:gd name="T6" fmla="*/ 2 w 10"/>
                <a:gd name="T7" fmla="*/ 1 h 10"/>
                <a:gd name="T8" fmla="*/ 9 w 10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9" y="1"/>
                  </a:moveTo>
                  <a:cubicBezTo>
                    <a:pt x="10" y="3"/>
                    <a:pt x="10" y="6"/>
                    <a:pt x="9" y="8"/>
                  </a:cubicBezTo>
                  <a:cubicBezTo>
                    <a:pt x="7" y="10"/>
                    <a:pt x="4" y="10"/>
                    <a:pt x="2" y="8"/>
                  </a:cubicBezTo>
                  <a:cubicBezTo>
                    <a:pt x="0" y="6"/>
                    <a:pt x="0" y="3"/>
                    <a:pt x="2" y="1"/>
                  </a:cubicBezTo>
                  <a:cubicBezTo>
                    <a:pt x="4" y="0"/>
                    <a:pt x="7" y="0"/>
                    <a:pt x="9" y="1"/>
                  </a:cubicBezTo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13"/>
            <p:cNvSpPr>
              <a:spLocks/>
            </p:cNvSpPr>
            <p:nvPr/>
          </p:nvSpPr>
          <p:spPr bwMode="auto">
            <a:xfrm>
              <a:off x="5745674" y="2372861"/>
              <a:ext cx="41275" cy="38100"/>
            </a:xfrm>
            <a:custGeom>
              <a:avLst/>
              <a:gdLst>
                <a:gd name="T0" fmla="*/ 9 w 11"/>
                <a:gd name="T1" fmla="*/ 1 h 10"/>
                <a:gd name="T2" fmla="*/ 9 w 11"/>
                <a:gd name="T3" fmla="*/ 8 h 10"/>
                <a:gd name="T4" fmla="*/ 2 w 11"/>
                <a:gd name="T5" fmla="*/ 8 h 10"/>
                <a:gd name="T6" fmla="*/ 2 w 11"/>
                <a:gd name="T7" fmla="*/ 1 h 10"/>
                <a:gd name="T8" fmla="*/ 9 w 11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9" y="1"/>
                  </a:moveTo>
                  <a:cubicBezTo>
                    <a:pt x="11" y="3"/>
                    <a:pt x="11" y="6"/>
                    <a:pt x="9" y="8"/>
                  </a:cubicBezTo>
                  <a:cubicBezTo>
                    <a:pt x="7" y="10"/>
                    <a:pt x="4" y="10"/>
                    <a:pt x="2" y="8"/>
                  </a:cubicBezTo>
                  <a:cubicBezTo>
                    <a:pt x="0" y="6"/>
                    <a:pt x="0" y="3"/>
                    <a:pt x="2" y="1"/>
                  </a:cubicBezTo>
                  <a:cubicBezTo>
                    <a:pt x="4" y="0"/>
                    <a:pt x="7" y="0"/>
                    <a:pt x="9" y="1"/>
                  </a:cubicBezTo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14"/>
            <p:cNvSpPr>
              <a:spLocks/>
            </p:cNvSpPr>
            <p:nvPr/>
          </p:nvSpPr>
          <p:spPr bwMode="auto">
            <a:xfrm>
              <a:off x="5677411" y="2372861"/>
              <a:ext cx="38100" cy="38100"/>
            </a:xfrm>
            <a:custGeom>
              <a:avLst/>
              <a:gdLst>
                <a:gd name="T0" fmla="*/ 8 w 10"/>
                <a:gd name="T1" fmla="*/ 1 h 10"/>
                <a:gd name="T2" fmla="*/ 8 w 10"/>
                <a:gd name="T3" fmla="*/ 8 h 10"/>
                <a:gd name="T4" fmla="*/ 1 w 10"/>
                <a:gd name="T5" fmla="*/ 8 h 10"/>
                <a:gd name="T6" fmla="*/ 1 w 10"/>
                <a:gd name="T7" fmla="*/ 1 h 10"/>
                <a:gd name="T8" fmla="*/ 8 w 10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1"/>
                  </a:moveTo>
                  <a:cubicBezTo>
                    <a:pt x="10" y="3"/>
                    <a:pt x="10" y="6"/>
                    <a:pt x="8" y="8"/>
                  </a:cubicBezTo>
                  <a:cubicBezTo>
                    <a:pt x="6" y="10"/>
                    <a:pt x="3" y="10"/>
                    <a:pt x="1" y="8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8" y="1"/>
                  </a:cubicBezTo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15"/>
            <p:cNvSpPr>
              <a:spLocks/>
            </p:cNvSpPr>
            <p:nvPr/>
          </p:nvSpPr>
          <p:spPr bwMode="auto">
            <a:xfrm>
              <a:off x="5888549" y="2447474"/>
              <a:ext cx="36513" cy="38100"/>
            </a:xfrm>
            <a:custGeom>
              <a:avLst/>
              <a:gdLst>
                <a:gd name="T0" fmla="*/ 9 w 10"/>
                <a:gd name="T1" fmla="*/ 2 h 10"/>
                <a:gd name="T2" fmla="*/ 9 w 10"/>
                <a:gd name="T3" fmla="*/ 8 h 10"/>
                <a:gd name="T4" fmla="*/ 2 w 10"/>
                <a:gd name="T5" fmla="*/ 8 h 10"/>
                <a:gd name="T6" fmla="*/ 2 w 10"/>
                <a:gd name="T7" fmla="*/ 2 h 10"/>
                <a:gd name="T8" fmla="*/ 9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9" y="2"/>
                  </a:moveTo>
                  <a:cubicBezTo>
                    <a:pt x="10" y="4"/>
                    <a:pt x="10" y="7"/>
                    <a:pt x="9" y="8"/>
                  </a:cubicBezTo>
                  <a:cubicBezTo>
                    <a:pt x="7" y="10"/>
                    <a:pt x="4" y="10"/>
                    <a:pt x="2" y="8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16"/>
            <p:cNvSpPr>
              <a:spLocks/>
            </p:cNvSpPr>
            <p:nvPr/>
          </p:nvSpPr>
          <p:spPr bwMode="auto">
            <a:xfrm>
              <a:off x="5817111" y="2447474"/>
              <a:ext cx="36513" cy="38100"/>
            </a:xfrm>
            <a:custGeom>
              <a:avLst/>
              <a:gdLst>
                <a:gd name="T0" fmla="*/ 9 w 10"/>
                <a:gd name="T1" fmla="*/ 2 h 10"/>
                <a:gd name="T2" fmla="*/ 9 w 10"/>
                <a:gd name="T3" fmla="*/ 8 h 10"/>
                <a:gd name="T4" fmla="*/ 2 w 10"/>
                <a:gd name="T5" fmla="*/ 8 h 10"/>
                <a:gd name="T6" fmla="*/ 2 w 10"/>
                <a:gd name="T7" fmla="*/ 2 h 10"/>
                <a:gd name="T8" fmla="*/ 9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9" y="2"/>
                  </a:moveTo>
                  <a:cubicBezTo>
                    <a:pt x="10" y="4"/>
                    <a:pt x="10" y="7"/>
                    <a:pt x="9" y="8"/>
                  </a:cubicBezTo>
                  <a:cubicBezTo>
                    <a:pt x="7" y="10"/>
                    <a:pt x="4" y="10"/>
                    <a:pt x="2" y="8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17"/>
            <p:cNvSpPr>
              <a:spLocks/>
            </p:cNvSpPr>
            <p:nvPr/>
          </p:nvSpPr>
          <p:spPr bwMode="auto">
            <a:xfrm>
              <a:off x="5745674" y="2447474"/>
              <a:ext cx="41275" cy="38100"/>
            </a:xfrm>
            <a:custGeom>
              <a:avLst/>
              <a:gdLst>
                <a:gd name="T0" fmla="*/ 9 w 11"/>
                <a:gd name="T1" fmla="*/ 2 h 10"/>
                <a:gd name="T2" fmla="*/ 9 w 11"/>
                <a:gd name="T3" fmla="*/ 8 h 10"/>
                <a:gd name="T4" fmla="*/ 2 w 11"/>
                <a:gd name="T5" fmla="*/ 8 h 10"/>
                <a:gd name="T6" fmla="*/ 2 w 11"/>
                <a:gd name="T7" fmla="*/ 2 h 10"/>
                <a:gd name="T8" fmla="*/ 9 w 1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11" y="4"/>
                    <a:pt x="11" y="7"/>
                    <a:pt x="9" y="8"/>
                  </a:cubicBezTo>
                  <a:cubicBezTo>
                    <a:pt x="7" y="10"/>
                    <a:pt x="4" y="10"/>
                    <a:pt x="2" y="8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18"/>
            <p:cNvSpPr>
              <a:spLocks/>
            </p:cNvSpPr>
            <p:nvPr/>
          </p:nvSpPr>
          <p:spPr bwMode="auto">
            <a:xfrm>
              <a:off x="5677411" y="2447474"/>
              <a:ext cx="38100" cy="38100"/>
            </a:xfrm>
            <a:custGeom>
              <a:avLst/>
              <a:gdLst>
                <a:gd name="T0" fmla="*/ 8 w 10"/>
                <a:gd name="T1" fmla="*/ 2 h 10"/>
                <a:gd name="T2" fmla="*/ 8 w 10"/>
                <a:gd name="T3" fmla="*/ 8 h 10"/>
                <a:gd name="T4" fmla="*/ 1 w 10"/>
                <a:gd name="T5" fmla="*/ 8 h 10"/>
                <a:gd name="T6" fmla="*/ 1 w 10"/>
                <a:gd name="T7" fmla="*/ 2 h 10"/>
                <a:gd name="T8" fmla="*/ 8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2"/>
                  </a:moveTo>
                  <a:cubicBezTo>
                    <a:pt x="10" y="4"/>
                    <a:pt x="10" y="7"/>
                    <a:pt x="8" y="8"/>
                  </a:cubicBezTo>
                  <a:cubicBezTo>
                    <a:pt x="6" y="10"/>
                    <a:pt x="3" y="10"/>
                    <a:pt x="1" y="8"/>
                  </a:cubicBezTo>
                  <a:cubicBezTo>
                    <a:pt x="0" y="7"/>
                    <a:pt x="0" y="4"/>
                    <a:pt x="1" y="2"/>
                  </a:cubicBezTo>
                  <a:cubicBezTo>
                    <a:pt x="3" y="0"/>
                    <a:pt x="6" y="0"/>
                    <a:pt x="8" y="2"/>
                  </a:cubicBezTo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19"/>
            <p:cNvSpPr>
              <a:spLocks/>
            </p:cNvSpPr>
            <p:nvPr/>
          </p:nvSpPr>
          <p:spPr bwMode="auto">
            <a:xfrm>
              <a:off x="5817111" y="2523674"/>
              <a:ext cx="36513" cy="41275"/>
            </a:xfrm>
            <a:custGeom>
              <a:avLst/>
              <a:gdLst>
                <a:gd name="T0" fmla="*/ 9 w 10"/>
                <a:gd name="T1" fmla="*/ 2 h 11"/>
                <a:gd name="T2" fmla="*/ 9 w 10"/>
                <a:gd name="T3" fmla="*/ 9 h 11"/>
                <a:gd name="T4" fmla="*/ 2 w 10"/>
                <a:gd name="T5" fmla="*/ 9 h 11"/>
                <a:gd name="T6" fmla="*/ 2 w 10"/>
                <a:gd name="T7" fmla="*/ 2 h 11"/>
                <a:gd name="T8" fmla="*/ 9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10" y="4"/>
                    <a:pt x="10" y="7"/>
                    <a:pt x="9" y="9"/>
                  </a:cubicBezTo>
                  <a:cubicBezTo>
                    <a:pt x="7" y="11"/>
                    <a:pt x="4" y="11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20"/>
            <p:cNvSpPr>
              <a:spLocks/>
            </p:cNvSpPr>
            <p:nvPr/>
          </p:nvSpPr>
          <p:spPr bwMode="auto">
            <a:xfrm>
              <a:off x="5745674" y="2523674"/>
              <a:ext cx="41275" cy="41275"/>
            </a:xfrm>
            <a:custGeom>
              <a:avLst/>
              <a:gdLst>
                <a:gd name="T0" fmla="*/ 9 w 11"/>
                <a:gd name="T1" fmla="*/ 2 h 11"/>
                <a:gd name="T2" fmla="*/ 9 w 11"/>
                <a:gd name="T3" fmla="*/ 9 h 11"/>
                <a:gd name="T4" fmla="*/ 2 w 11"/>
                <a:gd name="T5" fmla="*/ 9 h 11"/>
                <a:gd name="T6" fmla="*/ 2 w 11"/>
                <a:gd name="T7" fmla="*/ 2 h 11"/>
                <a:gd name="T8" fmla="*/ 9 w 11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9" y="2"/>
                  </a:moveTo>
                  <a:cubicBezTo>
                    <a:pt x="11" y="4"/>
                    <a:pt x="11" y="7"/>
                    <a:pt x="9" y="9"/>
                  </a:cubicBezTo>
                  <a:cubicBezTo>
                    <a:pt x="7" y="11"/>
                    <a:pt x="4" y="11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21"/>
            <p:cNvSpPr>
              <a:spLocks/>
            </p:cNvSpPr>
            <p:nvPr/>
          </p:nvSpPr>
          <p:spPr bwMode="auto">
            <a:xfrm>
              <a:off x="5677411" y="2523674"/>
              <a:ext cx="38100" cy="41275"/>
            </a:xfrm>
            <a:custGeom>
              <a:avLst/>
              <a:gdLst>
                <a:gd name="T0" fmla="*/ 8 w 10"/>
                <a:gd name="T1" fmla="*/ 2 h 11"/>
                <a:gd name="T2" fmla="*/ 8 w 10"/>
                <a:gd name="T3" fmla="*/ 9 h 11"/>
                <a:gd name="T4" fmla="*/ 1 w 10"/>
                <a:gd name="T5" fmla="*/ 9 h 11"/>
                <a:gd name="T6" fmla="*/ 1 w 10"/>
                <a:gd name="T7" fmla="*/ 2 h 11"/>
                <a:gd name="T8" fmla="*/ 8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8" y="2"/>
                  </a:moveTo>
                  <a:cubicBezTo>
                    <a:pt x="10" y="4"/>
                    <a:pt x="10" y="7"/>
                    <a:pt x="8" y="9"/>
                  </a:cubicBezTo>
                  <a:cubicBezTo>
                    <a:pt x="6" y="11"/>
                    <a:pt x="3" y="11"/>
                    <a:pt x="1" y="9"/>
                  </a:cubicBezTo>
                  <a:cubicBezTo>
                    <a:pt x="0" y="7"/>
                    <a:pt x="0" y="4"/>
                    <a:pt x="1" y="2"/>
                  </a:cubicBezTo>
                  <a:cubicBezTo>
                    <a:pt x="3" y="0"/>
                    <a:pt x="6" y="0"/>
                    <a:pt x="8" y="2"/>
                  </a:cubicBezTo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22"/>
            <p:cNvSpPr>
              <a:spLocks/>
            </p:cNvSpPr>
            <p:nvPr/>
          </p:nvSpPr>
          <p:spPr bwMode="auto">
            <a:xfrm>
              <a:off x="5745674" y="2601461"/>
              <a:ext cx="41275" cy="38100"/>
            </a:xfrm>
            <a:custGeom>
              <a:avLst/>
              <a:gdLst>
                <a:gd name="T0" fmla="*/ 9 w 11"/>
                <a:gd name="T1" fmla="*/ 2 h 10"/>
                <a:gd name="T2" fmla="*/ 9 w 11"/>
                <a:gd name="T3" fmla="*/ 8 h 10"/>
                <a:gd name="T4" fmla="*/ 2 w 11"/>
                <a:gd name="T5" fmla="*/ 8 h 10"/>
                <a:gd name="T6" fmla="*/ 2 w 11"/>
                <a:gd name="T7" fmla="*/ 2 h 10"/>
                <a:gd name="T8" fmla="*/ 9 w 1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11" y="3"/>
                    <a:pt x="11" y="6"/>
                    <a:pt x="9" y="8"/>
                  </a:cubicBezTo>
                  <a:cubicBezTo>
                    <a:pt x="7" y="10"/>
                    <a:pt x="4" y="10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Rectangle 123"/>
            <p:cNvSpPr>
              <a:spLocks noChangeArrowheads="1"/>
            </p:cNvSpPr>
            <p:nvPr/>
          </p:nvSpPr>
          <p:spPr bwMode="auto">
            <a:xfrm>
              <a:off x="5936174" y="2763386"/>
              <a:ext cx="195263" cy="150813"/>
            </a:xfrm>
            <a:prstGeom prst="rect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1748542" y="1997752"/>
            <a:ext cx="582613" cy="449263"/>
            <a:chOff x="1084048" y="2482114"/>
            <a:chExt cx="582613" cy="449263"/>
          </a:xfrm>
        </p:grpSpPr>
        <p:sp>
          <p:nvSpPr>
            <p:cNvPr id="67" name="Line 191"/>
            <p:cNvSpPr>
              <a:spLocks noChangeShapeType="1"/>
            </p:cNvSpPr>
            <p:nvPr/>
          </p:nvSpPr>
          <p:spPr bwMode="auto">
            <a:xfrm>
              <a:off x="1155486" y="2564665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Line 192"/>
            <p:cNvSpPr>
              <a:spLocks noChangeShapeType="1"/>
            </p:cNvSpPr>
            <p:nvPr/>
          </p:nvSpPr>
          <p:spPr bwMode="auto">
            <a:xfrm>
              <a:off x="1155486" y="2609115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Line 193"/>
            <p:cNvSpPr>
              <a:spLocks noChangeShapeType="1"/>
            </p:cNvSpPr>
            <p:nvPr/>
          </p:nvSpPr>
          <p:spPr bwMode="auto">
            <a:xfrm>
              <a:off x="1155486" y="2658327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Line 194"/>
            <p:cNvSpPr>
              <a:spLocks noChangeShapeType="1"/>
            </p:cNvSpPr>
            <p:nvPr/>
          </p:nvSpPr>
          <p:spPr bwMode="auto">
            <a:xfrm>
              <a:off x="1155486" y="2707540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Line 195"/>
            <p:cNvSpPr>
              <a:spLocks noChangeShapeType="1"/>
            </p:cNvSpPr>
            <p:nvPr/>
          </p:nvSpPr>
          <p:spPr bwMode="auto">
            <a:xfrm>
              <a:off x="1155486" y="2751990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Line 196"/>
            <p:cNvSpPr>
              <a:spLocks noChangeShapeType="1"/>
            </p:cNvSpPr>
            <p:nvPr/>
          </p:nvSpPr>
          <p:spPr bwMode="auto">
            <a:xfrm>
              <a:off x="1155486" y="2801202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Line 197"/>
            <p:cNvSpPr>
              <a:spLocks noChangeShapeType="1"/>
            </p:cNvSpPr>
            <p:nvPr/>
          </p:nvSpPr>
          <p:spPr bwMode="auto">
            <a:xfrm>
              <a:off x="1155486" y="2845652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Line 198"/>
            <p:cNvSpPr>
              <a:spLocks noChangeShapeType="1"/>
            </p:cNvSpPr>
            <p:nvPr/>
          </p:nvSpPr>
          <p:spPr bwMode="auto">
            <a:xfrm>
              <a:off x="1460286" y="2564665"/>
              <a:ext cx="138113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Line 199"/>
            <p:cNvSpPr>
              <a:spLocks noChangeShapeType="1"/>
            </p:cNvSpPr>
            <p:nvPr/>
          </p:nvSpPr>
          <p:spPr bwMode="auto">
            <a:xfrm>
              <a:off x="1460286" y="2609115"/>
              <a:ext cx="138113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Line 200"/>
            <p:cNvSpPr>
              <a:spLocks noChangeShapeType="1"/>
            </p:cNvSpPr>
            <p:nvPr/>
          </p:nvSpPr>
          <p:spPr bwMode="auto">
            <a:xfrm>
              <a:off x="1460286" y="2658327"/>
              <a:ext cx="138113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Line 201"/>
            <p:cNvSpPr>
              <a:spLocks noChangeShapeType="1"/>
            </p:cNvSpPr>
            <p:nvPr/>
          </p:nvSpPr>
          <p:spPr bwMode="auto">
            <a:xfrm>
              <a:off x="1460286" y="2707540"/>
              <a:ext cx="138113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Line 202"/>
            <p:cNvSpPr>
              <a:spLocks noChangeShapeType="1"/>
            </p:cNvSpPr>
            <p:nvPr/>
          </p:nvSpPr>
          <p:spPr bwMode="auto">
            <a:xfrm>
              <a:off x="1460286" y="2751990"/>
              <a:ext cx="138113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Line 203"/>
            <p:cNvSpPr>
              <a:spLocks noChangeShapeType="1"/>
            </p:cNvSpPr>
            <p:nvPr/>
          </p:nvSpPr>
          <p:spPr bwMode="auto">
            <a:xfrm>
              <a:off x="1460286" y="2801202"/>
              <a:ext cx="138113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Line 204"/>
            <p:cNvSpPr>
              <a:spLocks noChangeShapeType="1"/>
            </p:cNvSpPr>
            <p:nvPr/>
          </p:nvSpPr>
          <p:spPr bwMode="auto">
            <a:xfrm>
              <a:off x="1460286" y="2845652"/>
              <a:ext cx="88900" cy="0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Line 206"/>
            <p:cNvSpPr>
              <a:spLocks noChangeShapeType="1"/>
            </p:cNvSpPr>
            <p:nvPr/>
          </p:nvSpPr>
          <p:spPr bwMode="auto">
            <a:xfrm flipV="1">
              <a:off x="1372973" y="2482114"/>
              <a:ext cx="0" cy="449263"/>
            </a:xfrm>
            <a:prstGeom prst="line">
              <a:avLst/>
            </a:prstGeom>
            <a:noFill/>
            <a:ln w="14288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07"/>
            <p:cNvSpPr>
              <a:spLocks/>
            </p:cNvSpPr>
            <p:nvPr/>
          </p:nvSpPr>
          <p:spPr bwMode="auto">
            <a:xfrm>
              <a:off x="1084048" y="2482114"/>
              <a:ext cx="582613" cy="449263"/>
            </a:xfrm>
            <a:custGeom>
              <a:avLst/>
              <a:gdLst>
                <a:gd name="T0" fmla="*/ 155 w 155"/>
                <a:gd name="T1" fmla="*/ 112 h 120"/>
                <a:gd name="T2" fmla="*/ 147 w 155"/>
                <a:gd name="T3" fmla="*/ 120 h 120"/>
                <a:gd name="T4" fmla="*/ 8 w 155"/>
                <a:gd name="T5" fmla="*/ 120 h 120"/>
                <a:gd name="T6" fmla="*/ 0 w 155"/>
                <a:gd name="T7" fmla="*/ 112 h 120"/>
                <a:gd name="T8" fmla="*/ 0 w 155"/>
                <a:gd name="T9" fmla="*/ 8 h 120"/>
                <a:gd name="T10" fmla="*/ 8 w 155"/>
                <a:gd name="T11" fmla="*/ 0 h 120"/>
                <a:gd name="T12" fmla="*/ 147 w 155"/>
                <a:gd name="T13" fmla="*/ 0 h 120"/>
                <a:gd name="T14" fmla="*/ 155 w 155"/>
                <a:gd name="T15" fmla="*/ 8 h 120"/>
                <a:gd name="T16" fmla="*/ 155 w 155"/>
                <a:gd name="T1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20">
                  <a:moveTo>
                    <a:pt x="155" y="112"/>
                  </a:moveTo>
                  <a:cubicBezTo>
                    <a:pt x="155" y="116"/>
                    <a:pt x="151" y="120"/>
                    <a:pt x="147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6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1" y="0"/>
                    <a:pt x="155" y="3"/>
                    <a:pt x="155" y="8"/>
                  </a:cubicBezTo>
                  <a:lnTo>
                    <a:pt x="155" y="112"/>
                  </a:lnTo>
                  <a:close/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08"/>
            <p:cNvSpPr>
              <a:spLocks/>
            </p:cNvSpPr>
            <p:nvPr/>
          </p:nvSpPr>
          <p:spPr bwMode="auto">
            <a:xfrm>
              <a:off x="1347573" y="2823427"/>
              <a:ext cx="55563" cy="52388"/>
            </a:xfrm>
            <a:custGeom>
              <a:avLst/>
              <a:gdLst>
                <a:gd name="T0" fmla="*/ 11 w 15"/>
                <a:gd name="T1" fmla="*/ 0 h 14"/>
                <a:gd name="T2" fmla="*/ 15 w 15"/>
                <a:gd name="T3" fmla="*/ 4 h 14"/>
                <a:gd name="T4" fmla="*/ 15 w 15"/>
                <a:gd name="T5" fmla="*/ 10 h 14"/>
                <a:gd name="T6" fmla="*/ 11 w 15"/>
                <a:gd name="T7" fmla="*/ 14 h 14"/>
                <a:gd name="T8" fmla="*/ 4 w 15"/>
                <a:gd name="T9" fmla="*/ 14 h 14"/>
                <a:gd name="T10" fmla="*/ 0 w 15"/>
                <a:gd name="T11" fmla="*/ 10 h 14"/>
                <a:gd name="T12" fmla="*/ 0 w 15"/>
                <a:gd name="T13" fmla="*/ 4 h 14"/>
                <a:gd name="T14" fmla="*/ 4 w 15"/>
                <a:gd name="T15" fmla="*/ 0 h 14"/>
                <a:gd name="T16" fmla="*/ 11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1" y="0"/>
                  </a:moveTo>
                  <a:cubicBezTo>
                    <a:pt x="13" y="0"/>
                    <a:pt x="15" y="2"/>
                    <a:pt x="15" y="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2"/>
                    <a:pt x="13" y="14"/>
                    <a:pt x="11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" y="14"/>
                    <a:pt x="0" y="12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09"/>
            <p:cNvSpPr>
              <a:spLocks/>
            </p:cNvSpPr>
            <p:nvPr/>
          </p:nvSpPr>
          <p:spPr bwMode="auto">
            <a:xfrm>
              <a:off x="1347573" y="2631339"/>
              <a:ext cx="55563" cy="52388"/>
            </a:xfrm>
            <a:custGeom>
              <a:avLst/>
              <a:gdLst>
                <a:gd name="T0" fmla="*/ 11 w 15"/>
                <a:gd name="T1" fmla="*/ 0 h 14"/>
                <a:gd name="T2" fmla="*/ 15 w 15"/>
                <a:gd name="T3" fmla="*/ 4 h 14"/>
                <a:gd name="T4" fmla="*/ 15 w 15"/>
                <a:gd name="T5" fmla="*/ 10 h 14"/>
                <a:gd name="T6" fmla="*/ 11 w 15"/>
                <a:gd name="T7" fmla="*/ 14 h 14"/>
                <a:gd name="T8" fmla="*/ 4 w 15"/>
                <a:gd name="T9" fmla="*/ 14 h 14"/>
                <a:gd name="T10" fmla="*/ 0 w 15"/>
                <a:gd name="T11" fmla="*/ 10 h 14"/>
                <a:gd name="T12" fmla="*/ 0 w 15"/>
                <a:gd name="T13" fmla="*/ 4 h 14"/>
                <a:gd name="T14" fmla="*/ 4 w 15"/>
                <a:gd name="T15" fmla="*/ 0 h 14"/>
                <a:gd name="T16" fmla="*/ 11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1" y="0"/>
                  </a:moveTo>
                  <a:cubicBezTo>
                    <a:pt x="13" y="0"/>
                    <a:pt x="15" y="2"/>
                    <a:pt x="15" y="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2"/>
                    <a:pt x="13" y="14"/>
                    <a:pt x="11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" y="14"/>
                    <a:pt x="0" y="12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10"/>
            <p:cNvSpPr>
              <a:spLocks/>
            </p:cNvSpPr>
            <p:nvPr/>
          </p:nvSpPr>
          <p:spPr bwMode="auto">
            <a:xfrm>
              <a:off x="1347573" y="2534502"/>
              <a:ext cx="55563" cy="52388"/>
            </a:xfrm>
            <a:custGeom>
              <a:avLst/>
              <a:gdLst>
                <a:gd name="T0" fmla="*/ 11 w 15"/>
                <a:gd name="T1" fmla="*/ 0 h 14"/>
                <a:gd name="T2" fmla="*/ 15 w 15"/>
                <a:gd name="T3" fmla="*/ 4 h 14"/>
                <a:gd name="T4" fmla="*/ 15 w 15"/>
                <a:gd name="T5" fmla="*/ 10 h 14"/>
                <a:gd name="T6" fmla="*/ 11 w 15"/>
                <a:gd name="T7" fmla="*/ 14 h 14"/>
                <a:gd name="T8" fmla="*/ 4 w 15"/>
                <a:gd name="T9" fmla="*/ 14 h 14"/>
                <a:gd name="T10" fmla="*/ 0 w 15"/>
                <a:gd name="T11" fmla="*/ 10 h 14"/>
                <a:gd name="T12" fmla="*/ 0 w 15"/>
                <a:gd name="T13" fmla="*/ 4 h 14"/>
                <a:gd name="T14" fmla="*/ 4 w 15"/>
                <a:gd name="T15" fmla="*/ 0 h 14"/>
                <a:gd name="T16" fmla="*/ 11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1" y="0"/>
                  </a:moveTo>
                  <a:cubicBezTo>
                    <a:pt x="13" y="0"/>
                    <a:pt x="15" y="2"/>
                    <a:pt x="15" y="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2"/>
                    <a:pt x="13" y="14"/>
                    <a:pt x="11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" y="14"/>
                    <a:pt x="0" y="12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11"/>
            <p:cNvSpPr>
              <a:spLocks/>
            </p:cNvSpPr>
            <p:nvPr/>
          </p:nvSpPr>
          <p:spPr bwMode="auto">
            <a:xfrm>
              <a:off x="1347573" y="2729764"/>
              <a:ext cx="55563" cy="47625"/>
            </a:xfrm>
            <a:custGeom>
              <a:avLst/>
              <a:gdLst>
                <a:gd name="T0" fmla="*/ 11 w 15"/>
                <a:gd name="T1" fmla="*/ 0 h 13"/>
                <a:gd name="T2" fmla="*/ 15 w 15"/>
                <a:gd name="T3" fmla="*/ 4 h 13"/>
                <a:gd name="T4" fmla="*/ 15 w 15"/>
                <a:gd name="T5" fmla="*/ 9 h 13"/>
                <a:gd name="T6" fmla="*/ 11 w 15"/>
                <a:gd name="T7" fmla="*/ 13 h 13"/>
                <a:gd name="T8" fmla="*/ 4 w 15"/>
                <a:gd name="T9" fmla="*/ 13 h 13"/>
                <a:gd name="T10" fmla="*/ 0 w 15"/>
                <a:gd name="T11" fmla="*/ 9 h 13"/>
                <a:gd name="T12" fmla="*/ 0 w 15"/>
                <a:gd name="T13" fmla="*/ 4 h 13"/>
                <a:gd name="T14" fmla="*/ 4 w 15"/>
                <a:gd name="T15" fmla="*/ 0 h 13"/>
                <a:gd name="T16" fmla="*/ 11 w 15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3">
                  <a:moveTo>
                    <a:pt x="11" y="0"/>
                  </a:moveTo>
                  <a:cubicBezTo>
                    <a:pt x="13" y="0"/>
                    <a:pt x="15" y="1"/>
                    <a:pt x="15" y="4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2"/>
                    <a:pt x="13" y="13"/>
                    <a:pt x="11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1" y="13"/>
                    <a:pt x="0" y="12"/>
                    <a:pt x="0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4473072" y="1926665"/>
            <a:ext cx="660400" cy="563563"/>
            <a:chOff x="2517775" y="6127750"/>
            <a:chExt cx="660400" cy="563563"/>
          </a:xfrm>
        </p:grpSpPr>
        <p:sp>
          <p:nvSpPr>
            <p:cNvPr id="88" name="Freeform 225"/>
            <p:cNvSpPr>
              <a:spLocks/>
            </p:cNvSpPr>
            <p:nvPr/>
          </p:nvSpPr>
          <p:spPr bwMode="auto">
            <a:xfrm>
              <a:off x="2517775" y="6240463"/>
              <a:ext cx="615950" cy="450850"/>
            </a:xfrm>
            <a:custGeom>
              <a:avLst/>
              <a:gdLst>
                <a:gd name="T0" fmla="*/ 164 w 164"/>
                <a:gd name="T1" fmla="*/ 0 h 120"/>
                <a:gd name="T2" fmla="*/ 164 w 164"/>
                <a:gd name="T3" fmla="*/ 112 h 120"/>
                <a:gd name="T4" fmla="*/ 156 w 164"/>
                <a:gd name="T5" fmla="*/ 120 h 120"/>
                <a:gd name="T6" fmla="*/ 8 w 164"/>
                <a:gd name="T7" fmla="*/ 120 h 120"/>
                <a:gd name="T8" fmla="*/ 0 w 164"/>
                <a:gd name="T9" fmla="*/ 112 h 120"/>
                <a:gd name="T10" fmla="*/ 0 w 164"/>
                <a:gd name="T11" fmla="*/ 8 h 120"/>
                <a:gd name="T12" fmla="*/ 8 w 164"/>
                <a:gd name="T13" fmla="*/ 0 h 120"/>
                <a:gd name="T14" fmla="*/ 126 w 164"/>
                <a:gd name="T1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4" h="120">
                  <a:moveTo>
                    <a:pt x="164" y="0"/>
                  </a:moveTo>
                  <a:cubicBezTo>
                    <a:pt x="164" y="112"/>
                    <a:pt x="164" y="112"/>
                    <a:pt x="164" y="112"/>
                  </a:cubicBezTo>
                  <a:cubicBezTo>
                    <a:pt x="164" y="117"/>
                    <a:pt x="161" y="120"/>
                    <a:pt x="156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7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6" y="0"/>
                    <a:pt x="126" y="0"/>
                    <a:pt x="126" y="0"/>
                  </a:cubicBezTo>
                </a:path>
              </a:pathLst>
            </a:custGeom>
            <a:noFill/>
            <a:ln w="30163" cap="rnd">
              <a:solidFill>
                <a:srgbClr val="DF629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26"/>
            <p:cNvSpPr>
              <a:spLocks/>
            </p:cNvSpPr>
            <p:nvPr/>
          </p:nvSpPr>
          <p:spPr bwMode="auto">
            <a:xfrm>
              <a:off x="2820987" y="6127750"/>
              <a:ext cx="357188" cy="357188"/>
            </a:xfrm>
            <a:custGeom>
              <a:avLst/>
              <a:gdLst>
                <a:gd name="T0" fmla="*/ 27 w 95"/>
                <a:gd name="T1" fmla="*/ 85 h 95"/>
                <a:gd name="T2" fmla="*/ 13 w 95"/>
                <a:gd name="T3" fmla="*/ 92 h 95"/>
                <a:gd name="T4" fmla="*/ 7 w 95"/>
                <a:gd name="T5" fmla="*/ 94 h 95"/>
                <a:gd name="T6" fmla="*/ 1 w 95"/>
                <a:gd name="T7" fmla="*/ 88 h 95"/>
                <a:gd name="T8" fmla="*/ 3 w 95"/>
                <a:gd name="T9" fmla="*/ 82 h 95"/>
                <a:gd name="T10" fmla="*/ 10 w 95"/>
                <a:gd name="T11" fmla="*/ 68 h 95"/>
                <a:gd name="T12" fmla="*/ 75 w 95"/>
                <a:gd name="T13" fmla="*/ 4 h 95"/>
                <a:gd name="T14" fmla="*/ 86 w 95"/>
                <a:gd name="T15" fmla="*/ 4 h 95"/>
                <a:gd name="T16" fmla="*/ 91 w 95"/>
                <a:gd name="T17" fmla="*/ 9 h 95"/>
                <a:gd name="T18" fmla="*/ 91 w 95"/>
                <a:gd name="T19" fmla="*/ 20 h 95"/>
                <a:gd name="T20" fmla="*/ 27 w 95"/>
                <a:gd name="T21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95">
                  <a:moveTo>
                    <a:pt x="27" y="85"/>
                  </a:moveTo>
                  <a:cubicBezTo>
                    <a:pt x="24" y="88"/>
                    <a:pt x="18" y="91"/>
                    <a:pt x="13" y="92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3" y="95"/>
                    <a:pt x="0" y="92"/>
                    <a:pt x="1" y="88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4" y="78"/>
                    <a:pt x="7" y="72"/>
                    <a:pt x="10" y="68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8" y="0"/>
                    <a:pt x="83" y="0"/>
                    <a:pt x="86" y="4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5" y="12"/>
                    <a:pt x="95" y="17"/>
                    <a:pt x="91" y="20"/>
                  </a:cubicBezTo>
                  <a:lnTo>
                    <a:pt x="27" y="85"/>
                  </a:lnTo>
                  <a:close/>
                </a:path>
              </a:pathLst>
            </a:custGeom>
            <a:noFill/>
            <a:ln w="30163" cap="rnd">
              <a:solidFill>
                <a:srgbClr val="DF629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27"/>
            <p:cNvSpPr>
              <a:spLocks/>
            </p:cNvSpPr>
            <p:nvPr/>
          </p:nvSpPr>
          <p:spPr bwMode="auto">
            <a:xfrm>
              <a:off x="2732087" y="6319838"/>
              <a:ext cx="325438" cy="296863"/>
            </a:xfrm>
            <a:custGeom>
              <a:avLst/>
              <a:gdLst>
                <a:gd name="T0" fmla="*/ 123 w 205"/>
                <a:gd name="T1" fmla="*/ 0 h 187"/>
                <a:gd name="T2" fmla="*/ 0 w 205"/>
                <a:gd name="T3" fmla="*/ 0 h 187"/>
                <a:gd name="T4" fmla="*/ 0 w 205"/>
                <a:gd name="T5" fmla="*/ 187 h 187"/>
                <a:gd name="T6" fmla="*/ 205 w 205"/>
                <a:gd name="T7" fmla="*/ 187 h 187"/>
                <a:gd name="T8" fmla="*/ 205 w 205"/>
                <a:gd name="T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87">
                  <a:moveTo>
                    <a:pt x="123" y="0"/>
                  </a:moveTo>
                  <a:lnTo>
                    <a:pt x="0" y="0"/>
                  </a:lnTo>
                  <a:lnTo>
                    <a:pt x="0" y="187"/>
                  </a:lnTo>
                  <a:lnTo>
                    <a:pt x="205" y="187"/>
                  </a:lnTo>
                  <a:lnTo>
                    <a:pt x="205" y="0"/>
                  </a:lnTo>
                </a:path>
              </a:pathLst>
            </a:custGeom>
            <a:noFill/>
            <a:ln w="30163" cap="rnd">
              <a:solidFill>
                <a:srgbClr val="DF629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Rectangle 228"/>
            <p:cNvSpPr>
              <a:spLocks noChangeArrowheads="1"/>
            </p:cNvSpPr>
            <p:nvPr/>
          </p:nvSpPr>
          <p:spPr bwMode="auto">
            <a:xfrm>
              <a:off x="2589212" y="6319838"/>
              <a:ext cx="77788" cy="71438"/>
            </a:xfrm>
            <a:prstGeom prst="rect">
              <a:avLst/>
            </a:prstGeom>
            <a:noFill/>
            <a:ln w="14288" cap="rnd">
              <a:solidFill>
                <a:srgbClr val="DF629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Rectangle 229"/>
            <p:cNvSpPr>
              <a:spLocks noChangeArrowheads="1"/>
            </p:cNvSpPr>
            <p:nvPr/>
          </p:nvSpPr>
          <p:spPr bwMode="auto">
            <a:xfrm>
              <a:off x="2589212" y="6432550"/>
              <a:ext cx="77788" cy="71438"/>
            </a:xfrm>
            <a:prstGeom prst="rect">
              <a:avLst/>
            </a:prstGeom>
            <a:noFill/>
            <a:ln w="14288" cap="rnd">
              <a:solidFill>
                <a:srgbClr val="DF629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Rectangle 230"/>
            <p:cNvSpPr>
              <a:spLocks noChangeArrowheads="1"/>
            </p:cNvSpPr>
            <p:nvPr/>
          </p:nvSpPr>
          <p:spPr bwMode="auto">
            <a:xfrm>
              <a:off x="2589212" y="6545263"/>
              <a:ext cx="77788" cy="71438"/>
            </a:xfrm>
            <a:prstGeom prst="rect">
              <a:avLst/>
            </a:prstGeom>
            <a:noFill/>
            <a:ln w="14288" cap="rnd">
              <a:solidFill>
                <a:srgbClr val="DF629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8" name="文本框 97"/>
          <p:cNvSpPr txBox="1"/>
          <p:nvPr/>
        </p:nvSpPr>
        <p:spPr>
          <a:xfrm>
            <a:off x="9305445" y="1850319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价值</a:t>
            </a:r>
          </a:p>
          <a:p>
            <a:r>
              <a:rPr lang="zh-CN" altLang="en-US" sz="48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主张</a:t>
            </a:r>
          </a:p>
        </p:txBody>
      </p:sp>
      <p:sp>
        <p:nvSpPr>
          <p:cNvPr id="122" name="文本框 121"/>
          <p:cNvSpPr txBox="1"/>
          <p:nvPr/>
        </p:nvSpPr>
        <p:spPr>
          <a:xfrm>
            <a:off x="3096123" y="181583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盈利</a:t>
            </a:r>
          </a:p>
          <a:p>
            <a:r>
              <a:rPr lang="zh-CN" altLang="en-US" sz="48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模式</a:t>
            </a:r>
          </a:p>
        </p:txBody>
      </p:sp>
      <p:sp>
        <p:nvSpPr>
          <p:cNvPr id="132" name="文本框 131"/>
          <p:cNvSpPr txBox="1"/>
          <p:nvPr/>
        </p:nvSpPr>
        <p:spPr>
          <a:xfrm>
            <a:off x="6112172" y="181272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推广</a:t>
            </a:r>
          </a:p>
          <a:p>
            <a:r>
              <a:rPr lang="zh-CN" altLang="en-US" sz="48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渠道</a:t>
            </a:r>
            <a:endParaRPr lang="zh-CN" altLang="en-US" sz="48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66763" y="3204599"/>
            <a:ext cx="287024" cy="2870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/>
          <p:cNvSpPr/>
          <p:nvPr/>
        </p:nvSpPr>
        <p:spPr>
          <a:xfrm>
            <a:off x="2717398" y="3216357"/>
            <a:ext cx="287024" cy="2870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/>
          <p:cNvSpPr/>
          <p:nvPr/>
        </p:nvSpPr>
        <p:spPr>
          <a:xfrm>
            <a:off x="5540015" y="3192841"/>
            <a:ext cx="287024" cy="2870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>
            <a:off x="8727188" y="3216358"/>
            <a:ext cx="287024" cy="2870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9" name="矩形 188"/>
          <p:cNvSpPr/>
          <p:nvPr/>
        </p:nvSpPr>
        <p:spPr>
          <a:xfrm>
            <a:off x="331384" y="4206962"/>
            <a:ext cx="21088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移动情景感知主动智能提醒，用户粘性</a:t>
            </a:r>
            <a:r>
              <a:rPr lang="zh-CN" altLang="en-US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高。</a:t>
            </a:r>
          </a:p>
          <a:p>
            <a:endParaRPr lang="zh-CN" altLang="en-US" sz="16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190" name="矩形 189"/>
          <p:cNvSpPr/>
          <p:nvPr/>
        </p:nvSpPr>
        <p:spPr>
          <a:xfrm>
            <a:off x="3123997" y="4205276"/>
            <a:ext cx="21088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对入驻商家按成交额分</a:t>
            </a:r>
            <a:r>
              <a:rPr lang="zh-CN" altLang="en-US" sz="1600" dirty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成，个性化推荐付费排名</a:t>
            </a:r>
          </a:p>
          <a:p>
            <a:endParaRPr lang="zh-CN" altLang="en-US" sz="16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191" name="矩形 190"/>
          <p:cNvSpPr/>
          <p:nvPr/>
        </p:nvSpPr>
        <p:spPr>
          <a:xfrm>
            <a:off x="6374088" y="4207690"/>
            <a:ext cx="210882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微信，微博社交平台，病毒式传播推广。</a:t>
            </a:r>
          </a:p>
        </p:txBody>
      </p:sp>
      <p:grpSp>
        <p:nvGrpSpPr>
          <p:cNvPr id="96" name="组合 52"/>
          <p:cNvGrpSpPr/>
          <p:nvPr/>
        </p:nvGrpSpPr>
        <p:grpSpPr>
          <a:xfrm>
            <a:off x="10863765" y="2047280"/>
            <a:ext cx="457200" cy="596900"/>
            <a:chOff x="7835900" y="3189288"/>
            <a:chExt cx="457200" cy="596900"/>
          </a:xfrm>
        </p:grpSpPr>
        <p:sp>
          <p:nvSpPr>
            <p:cNvPr id="97" name="Freeform 146"/>
            <p:cNvSpPr>
              <a:spLocks/>
            </p:cNvSpPr>
            <p:nvPr/>
          </p:nvSpPr>
          <p:spPr bwMode="auto">
            <a:xfrm>
              <a:off x="7835900" y="3189288"/>
              <a:ext cx="457200" cy="503238"/>
            </a:xfrm>
            <a:custGeom>
              <a:avLst/>
              <a:gdLst>
                <a:gd name="T0" fmla="*/ 122 w 122"/>
                <a:gd name="T1" fmla="*/ 8 h 134"/>
                <a:gd name="T2" fmla="*/ 114 w 122"/>
                <a:gd name="T3" fmla="*/ 0 h 134"/>
                <a:gd name="T4" fmla="*/ 8 w 122"/>
                <a:gd name="T5" fmla="*/ 0 h 134"/>
                <a:gd name="T6" fmla="*/ 0 w 122"/>
                <a:gd name="T7" fmla="*/ 8 h 134"/>
                <a:gd name="T8" fmla="*/ 0 w 122"/>
                <a:gd name="T9" fmla="*/ 126 h 134"/>
                <a:gd name="T10" fmla="*/ 8 w 122"/>
                <a:gd name="T11" fmla="*/ 134 h 134"/>
                <a:gd name="T12" fmla="*/ 114 w 122"/>
                <a:gd name="T13" fmla="*/ 134 h 134"/>
                <a:gd name="T14" fmla="*/ 122 w 122"/>
                <a:gd name="T15" fmla="*/ 126 h 134"/>
                <a:gd name="T16" fmla="*/ 122 w 122"/>
                <a:gd name="T17" fmla="*/ 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134">
                  <a:moveTo>
                    <a:pt x="122" y="8"/>
                  </a:moveTo>
                  <a:cubicBezTo>
                    <a:pt x="122" y="4"/>
                    <a:pt x="119" y="0"/>
                    <a:pt x="11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0"/>
                    <a:pt x="4" y="134"/>
                    <a:pt x="8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9" y="134"/>
                    <a:pt x="122" y="130"/>
                    <a:pt x="122" y="126"/>
                  </a:cubicBezTo>
                  <a:lnTo>
                    <a:pt x="122" y="8"/>
                  </a:lnTo>
                  <a:close/>
                </a:path>
              </a:pathLst>
            </a:custGeom>
            <a:noFill/>
            <a:ln w="30163" cap="rnd">
              <a:solidFill>
                <a:srgbClr val="DF629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Line 147"/>
            <p:cNvSpPr>
              <a:spLocks noChangeShapeType="1"/>
            </p:cNvSpPr>
            <p:nvPr/>
          </p:nvSpPr>
          <p:spPr bwMode="auto">
            <a:xfrm>
              <a:off x="7866063" y="3744913"/>
              <a:ext cx="396875" cy="0"/>
            </a:xfrm>
            <a:prstGeom prst="line">
              <a:avLst/>
            </a:prstGeom>
            <a:noFill/>
            <a:ln w="14288" cap="rnd">
              <a:solidFill>
                <a:srgbClr val="DF629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Line 148"/>
            <p:cNvSpPr>
              <a:spLocks noChangeShapeType="1"/>
            </p:cNvSpPr>
            <p:nvPr/>
          </p:nvSpPr>
          <p:spPr bwMode="auto">
            <a:xfrm>
              <a:off x="7896225" y="3786188"/>
              <a:ext cx="336550" cy="0"/>
            </a:xfrm>
            <a:prstGeom prst="line">
              <a:avLst/>
            </a:prstGeom>
            <a:noFill/>
            <a:ln w="14288" cap="rnd">
              <a:solidFill>
                <a:srgbClr val="DF629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Line 149"/>
            <p:cNvSpPr>
              <a:spLocks noChangeShapeType="1"/>
            </p:cNvSpPr>
            <p:nvPr/>
          </p:nvSpPr>
          <p:spPr bwMode="auto">
            <a:xfrm>
              <a:off x="7926388" y="3189288"/>
              <a:ext cx="0" cy="503238"/>
            </a:xfrm>
            <a:prstGeom prst="line">
              <a:avLst/>
            </a:prstGeom>
            <a:noFill/>
            <a:ln w="30163" cap="rnd">
              <a:solidFill>
                <a:srgbClr val="DF629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50"/>
            <p:cNvSpPr>
              <a:spLocks/>
            </p:cNvSpPr>
            <p:nvPr/>
          </p:nvSpPr>
          <p:spPr bwMode="auto">
            <a:xfrm>
              <a:off x="8086725" y="3203576"/>
              <a:ext cx="131763" cy="198438"/>
            </a:xfrm>
            <a:custGeom>
              <a:avLst/>
              <a:gdLst>
                <a:gd name="T0" fmla="*/ 83 w 83"/>
                <a:gd name="T1" fmla="*/ 0 h 125"/>
                <a:gd name="T2" fmla="*/ 83 w 83"/>
                <a:gd name="T3" fmla="*/ 125 h 125"/>
                <a:gd name="T4" fmla="*/ 43 w 83"/>
                <a:gd name="T5" fmla="*/ 102 h 125"/>
                <a:gd name="T6" fmla="*/ 0 w 83"/>
                <a:gd name="T7" fmla="*/ 125 h 125"/>
                <a:gd name="T8" fmla="*/ 0 w 83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5">
                  <a:moveTo>
                    <a:pt x="83" y="0"/>
                  </a:moveTo>
                  <a:lnTo>
                    <a:pt x="83" y="125"/>
                  </a:lnTo>
                  <a:lnTo>
                    <a:pt x="43" y="102"/>
                  </a:lnTo>
                  <a:lnTo>
                    <a:pt x="0" y="125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rgbClr val="DF629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336133" y="1721684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用户</a:t>
            </a:r>
          </a:p>
          <a:p>
            <a:r>
              <a:rPr lang="zh-CN" altLang="en-US" sz="48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粘性</a:t>
            </a:r>
            <a:endParaRPr lang="zh-CN" altLang="en-US" sz="48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226605" y="4234229"/>
            <a:ext cx="21088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针对价格敏感不同用户，采取区别定价。</a:t>
            </a:r>
          </a:p>
          <a:p>
            <a:endParaRPr lang="zh-CN" altLang="en-US" sz="16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06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模板网-WWW.1PPT.COM">
  <a:themeElements>
    <a:clrScheme name="Office">
      <a:dk1>
        <a:srgbClr val="000000"/>
      </a:dk1>
      <a:lt1>
        <a:srgbClr val="FFFFFF"/>
      </a:lt1>
      <a:dk2>
        <a:srgbClr val="0C4E7E"/>
      </a:dk2>
      <a:lt2>
        <a:srgbClr val="E2DFCC"/>
      </a:lt2>
      <a:accent1>
        <a:srgbClr val="093759"/>
      </a:accent1>
      <a:accent2>
        <a:srgbClr val="F33735"/>
      </a:accent2>
      <a:accent3>
        <a:srgbClr val="AAC2AC"/>
      </a:accent3>
      <a:accent4>
        <a:srgbClr val="EBB690"/>
      </a:accent4>
      <a:accent5>
        <a:srgbClr val="0B4F76"/>
      </a:accent5>
      <a:accent6>
        <a:srgbClr val="BFBFBF"/>
      </a:accent6>
      <a:hlink>
        <a:srgbClr val="D10E0C"/>
      </a:hlink>
      <a:folHlink>
        <a:srgbClr val="BBB48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模板网-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1440</TotalTime>
  <Words>1221</Words>
  <Application>Microsoft Office PowerPoint</Application>
  <PresentationFormat>Widescreen</PresentationFormat>
  <Paragraphs>125</Paragraphs>
  <Slides>17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Meiryo UI</vt:lpstr>
      <vt:lpstr>方正兰亭刊黑_GBK</vt:lpstr>
      <vt:lpstr>华文细黑</vt:lpstr>
      <vt:lpstr>宋体</vt:lpstr>
      <vt:lpstr>微软雅黑</vt:lpstr>
      <vt:lpstr>Arial</vt:lpstr>
      <vt:lpstr>Calibri</vt:lpstr>
      <vt:lpstr>Calibri Light</vt:lpstr>
      <vt:lpstr>第一PPT模板网-WWW.1PPT.COM</vt:lpstr>
      <vt:lpstr>第一PPT模板网-WWW.1PPT.COM 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浩如烟海信息让人抓狂</vt:lpstr>
      <vt:lpstr>PowerPoint Presentation</vt:lpstr>
      <vt:lpstr>PowerPoint Presentation</vt:lpstr>
      <vt:lpstr>传统大众点评，美团团购网站</vt:lpstr>
      <vt:lpstr>PowerPoint Presentation</vt:lpstr>
      <vt:lpstr>PowerPoint Presentation</vt:lpstr>
      <vt:lpstr>产品架构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Abel</dc:creator>
  <cp:lastModifiedBy>ZHANG John A</cp:lastModifiedBy>
  <cp:revision>190</cp:revision>
  <dcterms:created xsi:type="dcterms:W3CDTF">2015-07-17T10:15:14Z</dcterms:created>
  <dcterms:modified xsi:type="dcterms:W3CDTF">2017-02-21T05:43:34Z</dcterms:modified>
</cp:coreProperties>
</file>